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1"/>
  </p:notesMasterIdLst>
  <p:sldIdLst>
    <p:sldId id="256" r:id="rId2"/>
    <p:sldId id="258" r:id="rId3"/>
    <p:sldId id="482" r:id="rId4"/>
    <p:sldId id="483" r:id="rId5"/>
    <p:sldId id="484" r:id="rId6"/>
    <p:sldId id="485" r:id="rId7"/>
    <p:sldId id="486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487" r:id="rId23"/>
    <p:sldId id="488" r:id="rId24"/>
    <p:sldId id="646" r:id="rId25"/>
    <p:sldId id="647" r:id="rId26"/>
    <p:sldId id="648" r:id="rId27"/>
    <p:sldId id="649" r:id="rId28"/>
    <p:sldId id="650" r:id="rId29"/>
    <p:sldId id="651" r:id="rId30"/>
    <p:sldId id="489" r:id="rId31"/>
    <p:sldId id="601" r:id="rId32"/>
    <p:sldId id="585" r:id="rId33"/>
    <p:sldId id="579" r:id="rId34"/>
    <p:sldId id="580" r:id="rId35"/>
    <p:sldId id="581" r:id="rId36"/>
    <p:sldId id="582" r:id="rId37"/>
    <p:sldId id="583" r:id="rId38"/>
    <p:sldId id="584" r:id="rId39"/>
    <p:sldId id="587" r:id="rId40"/>
    <p:sldId id="643" r:id="rId41"/>
    <p:sldId id="586" r:id="rId42"/>
    <p:sldId id="571" r:id="rId43"/>
    <p:sldId id="566" r:id="rId44"/>
    <p:sldId id="567" r:id="rId45"/>
    <p:sldId id="568" r:id="rId46"/>
    <p:sldId id="569" r:id="rId47"/>
    <p:sldId id="578" r:id="rId48"/>
    <p:sldId id="573" r:id="rId49"/>
    <p:sldId id="575" r:id="rId50"/>
    <p:sldId id="576" r:id="rId51"/>
    <p:sldId id="577" r:id="rId52"/>
    <p:sldId id="589" r:id="rId53"/>
    <p:sldId id="590" r:id="rId54"/>
    <p:sldId id="591" r:id="rId55"/>
    <p:sldId id="644" r:id="rId56"/>
    <p:sldId id="645" r:id="rId57"/>
    <p:sldId id="652" r:id="rId58"/>
    <p:sldId id="653" r:id="rId59"/>
    <p:sldId id="654" r:id="rId60"/>
    <p:sldId id="655" r:id="rId61"/>
    <p:sldId id="656" r:id="rId62"/>
    <p:sldId id="657" r:id="rId63"/>
    <p:sldId id="658" r:id="rId64"/>
    <p:sldId id="659" r:id="rId65"/>
    <p:sldId id="660" r:id="rId66"/>
    <p:sldId id="661" r:id="rId67"/>
    <p:sldId id="662" r:id="rId68"/>
    <p:sldId id="663" r:id="rId69"/>
    <p:sldId id="664" r:id="rId70"/>
    <p:sldId id="665" r:id="rId71"/>
    <p:sldId id="260" r:id="rId72"/>
    <p:sldId id="261" r:id="rId73"/>
    <p:sldId id="262" r:id="rId74"/>
    <p:sldId id="263" r:id="rId75"/>
    <p:sldId id="264" r:id="rId76"/>
    <p:sldId id="265" r:id="rId77"/>
    <p:sldId id="266" r:id="rId78"/>
    <p:sldId id="267" r:id="rId79"/>
    <p:sldId id="268" r:id="rId80"/>
    <p:sldId id="269" r:id="rId81"/>
    <p:sldId id="270" r:id="rId82"/>
    <p:sldId id="271" r:id="rId83"/>
    <p:sldId id="272" r:id="rId84"/>
    <p:sldId id="287" r:id="rId85"/>
    <p:sldId id="288" r:id="rId86"/>
    <p:sldId id="289" r:id="rId87"/>
    <p:sldId id="290" r:id="rId88"/>
    <p:sldId id="291" r:id="rId89"/>
    <p:sldId id="292" r:id="rId90"/>
    <p:sldId id="293" r:id="rId91"/>
    <p:sldId id="294" r:id="rId92"/>
    <p:sldId id="295" r:id="rId93"/>
    <p:sldId id="296" r:id="rId94"/>
    <p:sldId id="297" r:id="rId95"/>
    <p:sldId id="298" r:id="rId96"/>
    <p:sldId id="299" r:id="rId97"/>
    <p:sldId id="300" r:id="rId98"/>
    <p:sldId id="301" r:id="rId99"/>
    <p:sldId id="302" r:id="rId100"/>
    <p:sldId id="303" r:id="rId101"/>
    <p:sldId id="304" r:id="rId102"/>
    <p:sldId id="305" r:id="rId103"/>
    <p:sldId id="306" r:id="rId104"/>
    <p:sldId id="307" r:id="rId105"/>
    <p:sldId id="308" r:id="rId106"/>
    <p:sldId id="309" r:id="rId107"/>
    <p:sldId id="310" r:id="rId108"/>
    <p:sldId id="311" r:id="rId109"/>
    <p:sldId id="312" r:id="rId110"/>
    <p:sldId id="313" r:id="rId111"/>
    <p:sldId id="314" r:id="rId112"/>
    <p:sldId id="315" r:id="rId113"/>
    <p:sldId id="316" r:id="rId114"/>
    <p:sldId id="317" r:id="rId115"/>
    <p:sldId id="318" r:id="rId116"/>
    <p:sldId id="319" r:id="rId117"/>
    <p:sldId id="320" r:id="rId118"/>
    <p:sldId id="321" r:id="rId119"/>
    <p:sldId id="322" r:id="rId120"/>
    <p:sldId id="323" r:id="rId121"/>
    <p:sldId id="324" r:id="rId122"/>
    <p:sldId id="325" r:id="rId123"/>
    <p:sldId id="326" r:id="rId124"/>
    <p:sldId id="327" r:id="rId125"/>
    <p:sldId id="328" r:id="rId126"/>
    <p:sldId id="329" r:id="rId127"/>
    <p:sldId id="330" r:id="rId128"/>
    <p:sldId id="331" r:id="rId129"/>
    <p:sldId id="332" r:id="rId130"/>
    <p:sldId id="333" r:id="rId131"/>
    <p:sldId id="334" r:id="rId132"/>
    <p:sldId id="335" r:id="rId133"/>
    <p:sldId id="336" r:id="rId134"/>
    <p:sldId id="337" r:id="rId135"/>
    <p:sldId id="338" r:id="rId136"/>
    <p:sldId id="339" r:id="rId137"/>
    <p:sldId id="340" r:id="rId138"/>
    <p:sldId id="341" r:id="rId139"/>
    <p:sldId id="342" r:id="rId140"/>
    <p:sldId id="343" r:id="rId141"/>
    <p:sldId id="344" r:id="rId142"/>
    <p:sldId id="345" r:id="rId143"/>
    <p:sldId id="346" r:id="rId144"/>
    <p:sldId id="347" r:id="rId145"/>
    <p:sldId id="348" r:id="rId146"/>
    <p:sldId id="349" r:id="rId147"/>
    <p:sldId id="350" r:id="rId148"/>
    <p:sldId id="351" r:id="rId149"/>
    <p:sldId id="352" r:id="rId150"/>
    <p:sldId id="353" r:id="rId151"/>
    <p:sldId id="354" r:id="rId152"/>
    <p:sldId id="355" r:id="rId153"/>
    <p:sldId id="356" r:id="rId154"/>
    <p:sldId id="357" r:id="rId155"/>
    <p:sldId id="358" r:id="rId156"/>
    <p:sldId id="359" r:id="rId157"/>
    <p:sldId id="360" r:id="rId158"/>
    <p:sldId id="361" r:id="rId159"/>
    <p:sldId id="362" r:id="rId160"/>
    <p:sldId id="363" r:id="rId161"/>
    <p:sldId id="364" r:id="rId162"/>
    <p:sldId id="365" r:id="rId163"/>
    <p:sldId id="366" r:id="rId164"/>
    <p:sldId id="367" r:id="rId165"/>
    <p:sldId id="368" r:id="rId166"/>
    <p:sldId id="369" r:id="rId167"/>
    <p:sldId id="370" r:id="rId168"/>
    <p:sldId id="371" r:id="rId169"/>
    <p:sldId id="372" r:id="rId170"/>
    <p:sldId id="373" r:id="rId171"/>
    <p:sldId id="374" r:id="rId172"/>
    <p:sldId id="375" r:id="rId173"/>
    <p:sldId id="376" r:id="rId174"/>
    <p:sldId id="377" r:id="rId175"/>
    <p:sldId id="378" r:id="rId176"/>
    <p:sldId id="379" r:id="rId177"/>
    <p:sldId id="380" r:id="rId178"/>
    <p:sldId id="381" r:id="rId179"/>
    <p:sldId id="382" r:id="rId180"/>
    <p:sldId id="383" r:id="rId181"/>
    <p:sldId id="384" r:id="rId182"/>
    <p:sldId id="385" r:id="rId183"/>
    <p:sldId id="386" r:id="rId184"/>
    <p:sldId id="387" r:id="rId185"/>
    <p:sldId id="388" r:id="rId186"/>
    <p:sldId id="389" r:id="rId187"/>
    <p:sldId id="390" r:id="rId188"/>
    <p:sldId id="391" r:id="rId189"/>
    <p:sldId id="392" r:id="rId190"/>
    <p:sldId id="393" r:id="rId191"/>
    <p:sldId id="394" r:id="rId192"/>
    <p:sldId id="395" r:id="rId193"/>
    <p:sldId id="396" r:id="rId194"/>
    <p:sldId id="397" r:id="rId195"/>
    <p:sldId id="398" r:id="rId196"/>
    <p:sldId id="399" r:id="rId197"/>
    <p:sldId id="400" r:id="rId198"/>
    <p:sldId id="401" r:id="rId199"/>
    <p:sldId id="402" r:id="rId200"/>
    <p:sldId id="403" r:id="rId201"/>
    <p:sldId id="404" r:id="rId202"/>
    <p:sldId id="405" r:id="rId203"/>
    <p:sldId id="406" r:id="rId204"/>
    <p:sldId id="407" r:id="rId205"/>
    <p:sldId id="408" r:id="rId206"/>
    <p:sldId id="409" r:id="rId207"/>
    <p:sldId id="410" r:id="rId208"/>
    <p:sldId id="411" r:id="rId209"/>
    <p:sldId id="412" r:id="rId210"/>
    <p:sldId id="413" r:id="rId211"/>
    <p:sldId id="414" r:id="rId212"/>
    <p:sldId id="415" r:id="rId213"/>
    <p:sldId id="416" r:id="rId214"/>
    <p:sldId id="417" r:id="rId215"/>
    <p:sldId id="418" r:id="rId216"/>
    <p:sldId id="419" r:id="rId217"/>
    <p:sldId id="420" r:id="rId218"/>
    <p:sldId id="421" r:id="rId219"/>
    <p:sldId id="422" r:id="rId220"/>
    <p:sldId id="423" r:id="rId221"/>
    <p:sldId id="424" r:id="rId222"/>
    <p:sldId id="425" r:id="rId223"/>
    <p:sldId id="426" r:id="rId224"/>
    <p:sldId id="427" r:id="rId225"/>
    <p:sldId id="428" r:id="rId226"/>
    <p:sldId id="429" r:id="rId227"/>
    <p:sldId id="430" r:id="rId228"/>
    <p:sldId id="431" r:id="rId229"/>
    <p:sldId id="432" r:id="rId230"/>
    <p:sldId id="433" r:id="rId231"/>
    <p:sldId id="434" r:id="rId232"/>
    <p:sldId id="435" r:id="rId233"/>
    <p:sldId id="436" r:id="rId234"/>
    <p:sldId id="437" r:id="rId235"/>
    <p:sldId id="438" r:id="rId236"/>
    <p:sldId id="439" r:id="rId237"/>
    <p:sldId id="440" r:id="rId238"/>
    <p:sldId id="441" r:id="rId239"/>
    <p:sldId id="442" r:id="rId240"/>
    <p:sldId id="443" r:id="rId241"/>
    <p:sldId id="444" r:id="rId242"/>
    <p:sldId id="445" r:id="rId243"/>
    <p:sldId id="446" r:id="rId244"/>
    <p:sldId id="447" r:id="rId245"/>
    <p:sldId id="448" r:id="rId246"/>
    <p:sldId id="449" r:id="rId247"/>
    <p:sldId id="450" r:id="rId248"/>
    <p:sldId id="451" r:id="rId249"/>
    <p:sldId id="452" r:id="rId250"/>
    <p:sldId id="453" r:id="rId251"/>
    <p:sldId id="454" r:id="rId252"/>
    <p:sldId id="455" r:id="rId253"/>
    <p:sldId id="456" r:id="rId254"/>
    <p:sldId id="457" r:id="rId255"/>
    <p:sldId id="458" r:id="rId256"/>
    <p:sldId id="459" r:id="rId257"/>
    <p:sldId id="460" r:id="rId258"/>
    <p:sldId id="461" r:id="rId259"/>
    <p:sldId id="462" r:id="rId260"/>
    <p:sldId id="463" r:id="rId261"/>
    <p:sldId id="464" r:id="rId262"/>
    <p:sldId id="465" r:id="rId263"/>
    <p:sldId id="466" r:id="rId264"/>
    <p:sldId id="467" r:id="rId265"/>
    <p:sldId id="468" r:id="rId266"/>
    <p:sldId id="469" r:id="rId267"/>
    <p:sldId id="470" r:id="rId268"/>
    <p:sldId id="471" r:id="rId269"/>
    <p:sldId id="472" r:id="rId270"/>
    <p:sldId id="473" r:id="rId271"/>
    <p:sldId id="474" r:id="rId272"/>
    <p:sldId id="475" r:id="rId273"/>
    <p:sldId id="476" r:id="rId274"/>
    <p:sldId id="477" r:id="rId275"/>
    <p:sldId id="478" r:id="rId276"/>
    <p:sldId id="479" r:id="rId277"/>
    <p:sldId id="480" r:id="rId278"/>
    <p:sldId id="481" r:id="rId279"/>
    <p:sldId id="259" r:id="rId28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147" y="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A4D2E-59CD-43AB-B1D7-970BD334C67A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44272-9AE9-4DD9-918A-AA8C96664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56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d125c940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d125c940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795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125c940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125c940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457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eb5f7334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6eb5f7334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eb5f7334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eb5f7334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eb5f73346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eb5f73346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eb5f73346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eb5f73346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eb5f7334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eb5f73346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eb5f73346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eb5f73346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eb5f73346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eb5f73346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6eb5f73346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6eb5f73346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eb5f73346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eb5f73346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eb5f73346_2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eb5f73346_2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125c940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125c940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27669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eb5f73346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eb5f73346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eb5f73346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6eb5f73346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eb5f73346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eb5f73346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6eb5f73346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6eb5f73346_2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eb5f73346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eb5f73346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6eb5f73346_2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6eb5f73346_2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eb5f73346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eb5f73346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eb5f73346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eb5f73346_2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eb5f73346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6eb5f73346_2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6eb5f73346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6eb5f73346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d125c940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d125c940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45388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eb5f73346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eb5f73346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6eb5f73346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6eb5f73346_2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6eb5f73346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6eb5f73346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6eb5f73346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6eb5f73346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7da22ebd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7da22ebd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da22ebd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da22ebd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da22ebdc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da22ebdc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da22ebdc8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da22ebdc8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da22ebdc8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da22ebdc8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da22ebdc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da22ebdc8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125c940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125c940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5212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da22ebdc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da22ebdc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da22ebdc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da22ebdc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da22ebdc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da22ebdc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7da22ebdc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7da22ebdc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7da22ebdc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7da22ebdc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da22ebdc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da22ebdc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da22ebdc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da22ebdc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da22ebdc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da22ebdc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7da22ebdc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7da22ebdc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7da22ebdc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7da22ebdc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125c940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125c940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04479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7da22ebdc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7da22ebdc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7da22ebdc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7da22ebdc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7da22ebdc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7da22ebdc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da22ebdc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da22ebdc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da22ebdc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da22ebdc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da22ebdc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da22ebdc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da22ebd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da22ebd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7da22ebdc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7da22ebdc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7da22ebd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7da22ebdc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da22ebdc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da22ebdc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7da22ebdc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7da22ebdc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7da22ebdc8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7da22ebdc8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7da22ebdc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7da22ebdc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7da22ebdc8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7da22ebdc8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da22ebdc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da22ebdc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da22ebdc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da22ebdc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da22ebdc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da22ebdc8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7da22ebdc8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7da22ebdc8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7da22ebdc8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7da22ebdc8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7da22ebdc8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7da22ebdc8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93473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7da22ebdc8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7da22ebdc8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7da22ebdc8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7da22ebdc8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7da22ebdc8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7da22ebdc8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7da22ebdc8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7da22ebdc8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7da22ebdc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7da22ebdc8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7da22ebdc8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7da22ebdc8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da22ebdc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da22ebdc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da22ebdc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da22ebdc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7da22ebdc8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7da22ebdc8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14ca492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814ca492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37099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14ca492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814ca492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814ca4924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814ca4924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814ca4924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814ca4924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14ca492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14ca492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14ca492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14ca492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14ca492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14ca492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814ca4924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814ca4924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14ca4924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14ca4924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14ca4924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14ca4924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14ca4924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814ca4924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597145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814ca4924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814ca4924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14ca4924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14ca4924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14ca4924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14ca4924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14ca4924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14ca4924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14ca4924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14ca4924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814ca492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814ca4924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14ca4924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14ca4924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168a84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168a84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168a84fc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8168a84fc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168a84fc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168a84fc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168a84f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8168a84fc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8168a84fc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8168a84fc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8168a84fc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8168a84fc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168a84fc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8168a84fc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8168a84fc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8168a84fc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8168a84fc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8168a84fc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8168a84fc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8168a84fc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8168a84fc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8168a84fc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8168a84fc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8168a84fc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8168a84fc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8168a84fc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d125c940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d125c940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87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125c940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125c940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7da22ebdc8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7da22ebdc8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da22ebdc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da22ebdc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eb5f73346_2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6eb5f73346_2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6eb5f73346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6eb5f73346_2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6eb5f73346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6eb5f73346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6eb5f73346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6eb5f73346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6eb5f73346_2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6eb5f73346_2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6eb5f73346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6eb5f73346_2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6eb5f73346_2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6eb5f73346_2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6eb5f73346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6eb5f73346_2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125c940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125c940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6eb5f73346_2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6eb5f73346_2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6eb5f73346_2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6eb5f73346_2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6eb5f73346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6eb5f73346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6eb5f73346_2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6eb5f73346_2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6eb5f7334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6eb5f7334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6eb5f73346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6eb5f73346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eb5f73346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6eb5f73346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eb5f73346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eb5f73346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6eb5f73346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6eb5f73346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6eb5f73346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6eb5f73346_2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125c94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125c94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6eb5f73346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6eb5f73346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6eb5f73346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6eb5f73346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6eb5f73346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6eb5f73346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6eb5f73346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6eb5f73346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6eb5f73346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6eb5f73346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eb5f73346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eb5f73346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d125c940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d125c940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d125c940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d125c940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125c940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125c940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d125c940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d125c940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d125c940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d125c940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125c940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125c940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d125c940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d125c940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d125c940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d125c940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918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d125c940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d125c940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d125c9404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d125c9404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d125c940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d125c940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125c9404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125c9404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d125c940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d125c940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d125c940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d125c940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d125c9404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d125c9404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d125c9404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d125c9404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d125c9404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d125c9404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d125c9404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d125c9404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d125c9404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d125c9404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661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d125c940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d125c940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d125c9404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d125c9404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d125c940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d125c940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d125c940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d125c940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d125c940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d125c940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d125c9404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d125c9404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d125c940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d125c940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d125c9404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d125c9404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d125c9404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d125c9404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d125c940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d125c940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d125c940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d125c940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59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d125c940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d125c9404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d125c940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d125c940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d125c9404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d125c9404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d125c9404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d125c9404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d125c940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d125c940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d125c940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d125c940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d1d265764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d1d265764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d1d265764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d1d265764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d1d265764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d1d265764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d125c9404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d125c9404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d125c940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d125c940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1480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d125c9404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d125c9404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d1d265764_1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d1d265764_1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d1d2657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d1d2657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d1d26576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d1d26576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d1d26576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d1d26576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d1d26576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d1d26576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d1d26576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d1d265764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d1d265764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d1d265764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d1d265764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d1d265764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d1d265764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d1d265764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d125c940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d125c940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1580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d1d265764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d1d265764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d1d265764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d1d265764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d1d265764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d1d265764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d1d265764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d1d265764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d1d26576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d1d26576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d1d26576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d1d26576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d1d26576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d1d265764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d1d265764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d1d265764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d1d265764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d1d265764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d1d265764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d1d265764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d125c940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d125c940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5065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d1d265764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d1d265764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d1d265764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d1d265764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d1d265764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d1d265764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d1d265764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d1d265764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d1d265764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d1d265764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d1d265764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d1d265764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d1d265764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d1d265764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d1d265764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d1d265764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d1d265764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d1d265764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d1d265764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d1d265764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d125c940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d125c940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4071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d1d265764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d1d265764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d1d265764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7d1d265764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7d1d265764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7d1d265764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d1d265764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d1d265764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d1d265764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7d1d265764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d1d265764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d1d265764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d1d265764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d1d265764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d1d265764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d1d265764_1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d1d265764_1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d1d265764_1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d1d265764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d1d265764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8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168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37675" y="2867800"/>
            <a:ext cx="923065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2229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37675" y="136171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37675" y="1019908"/>
            <a:ext cx="9230650" cy="5071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95285" lvl="0" indent="-37146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90570" lvl="1" indent="-343948">
              <a:spcBef>
                <a:spcPts val="1733"/>
              </a:spcBef>
              <a:spcAft>
                <a:spcPts val="0"/>
              </a:spcAft>
              <a:buSzPts val="1400"/>
              <a:buChar char="○"/>
              <a:defRPr/>
            </a:lvl2pPr>
            <a:lvl3pPr marL="1485854" lvl="2" indent="-343948">
              <a:spcBef>
                <a:spcPts val="1733"/>
              </a:spcBef>
              <a:spcAft>
                <a:spcPts val="0"/>
              </a:spcAft>
              <a:buSzPts val="1400"/>
              <a:buChar char="■"/>
              <a:defRPr/>
            </a:lvl3pPr>
            <a:lvl4pPr marL="1981139" lvl="3" indent="-343948">
              <a:spcBef>
                <a:spcPts val="1733"/>
              </a:spcBef>
              <a:spcAft>
                <a:spcPts val="0"/>
              </a:spcAft>
              <a:buSzPts val="1400"/>
              <a:buChar char="●"/>
              <a:defRPr/>
            </a:lvl4pPr>
            <a:lvl5pPr marL="2476424" lvl="4" indent="-343948">
              <a:spcBef>
                <a:spcPts val="1733"/>
              </a:spcBef>
              <a:spcAft>
                <a:spcPts val="0"/>
              </a:spcAft>
              <a:buSzPts val="1400"/>
              <a:buChar char="○"/>
              <a:defRPr/>
            </a:lvl5pPr>
            <a:lvl6pPr marL="2971709" lvl="5" indent="-343948">
              <a:spcBef>
                <a:spcPts val="1733"/>
              </a:spcBef>
              <a:spcAft>
                <a:spcPts val="0"/>
              </a:spcAft>
              <a:buSzPts val="1400"/>
              <a:buChar char="■"/>
              <a:defRPr/>
            </a:lvl6pPr>
            <a:lvl7pPr marL="3466993" lvl="6" indent="-343948">
              <a:spcBef>
                <a:spcPts val="1733"/>
              </a:spcBef>
              <a:spcAft>
                <a:spcPts val="0"/>
              </a:spcAft>
              <a:buSzPts val="1400"/>
              <a:buChar char="●"/>
              <a:defRPr/>
            </a:lvl7pPr>
            <a:lvl8pPr marL="3962278" lvl="7" indent="-343948">
              <a:spcBef>
                <a:spcPts val="1733"/>
              </a:spcBef>
              <a:spcAft>
                <a:spcPts val="0"/>
              </a:spcAft>
              <a:buSzPts val="1400"/>
              <a:buChar char="○"/>
              <a:defRPr/>
            </a:lvl8pPr>
            <a:lvl9pPr marL="4457563" lvl="8" indent="-343948">
              <a:spcBef>
                <a:spcPts val="1733"/>
              </a:spcBef>
              <a:spcAft>
                <a:spcPts val="17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9178496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5253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39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77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62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61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20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5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21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6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27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05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954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2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921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493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4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97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5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589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90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54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69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8975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58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949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927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641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537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048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5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3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0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83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24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3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82E62-7836-4D5E-95AC-7D38CC9F8BD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95358-4920-495F-A106-14BD1B282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04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22202X18301118?via%3Dihub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774804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571642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066766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624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era.library.ualberta.ca/items/6c4fd8c9-2042-497a-b9c5-19dc75884d81/view/1bb94d78-cda2-4e14-8ace-07be296fbd90/Bell_James_M_201909_MSc.pdf" TargetMode="Externa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rsna.org/doi/10.1148/radiol.2018180736" TargetMode="External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erse.harvard.edu/dataset.xhtml?persistentId=doi:10.7910/DVN/1YRRA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233134/" TargetMode="Externa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joig.org/uploadfile/2018/1226/20181226015625255.pdf" TargetMode="Externa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s://lmb.informatik.uni-freiburg.de/Publications/2016/CABR16/cicek16miccai.pdf" TargetMode="External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3.12258" TargetMode="External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3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066766/" TargetMode="External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dh-rim@hanmail.net" TargetMode="External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597456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20798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nins.2019.01128/ful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F45C4-8D34-489D-AE90-A09D40908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Day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D439A6-F47F-465E-8248-FB1AE0763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2020 0626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458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논문 개요</a:t>
            </a: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 dirty="0"/>
              <a:t>녹내장 여부 분류</a:t>
            </a:r>
            <a:endParaRPr dirty="0"/>
          </a:p>
          <a:p>
            <a:r>
              <a:rPr lang="en" dirty="0"/>
              <a:t>망막 영상 데이터 사용</a:t>
            </a:r>
            <a:endParaRPr dirty="0"/>
          </a:p>
          <a:p>
            <a:r>
              <a:rPr lang="en" dirty="0"/>
              <a:t>GoogleLenet 전이학습, CNN 두가지 사용</a:t>
            </a:r>
            <a:endParaRPr dirty="0"/>
          </a:p>
          <a:p>
            <a:r>
              <a:rPr lang="en" dirty="0"/>
              <a:t>정확도 87.7%,  AUROC 0.95</a:t>
            </a:r>
            <a:endParaRPr dirty="0"/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 dirty="0"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3339" y="1798637"/>
            <a:ext cx="1620044" cy="16303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2711E-6D77-4C04-8F03-B9D3971E7737}"/>
              </a:ext>
            </a:extLst>
          </p:cNvPr>
          <p:cNvSpPr txBox="1"/>
          <p:nvPr/>
        </p:nvSpPr>
        <p:spPr>
          <a:xfrm>
            <a:off x="1371600" y="4071206"/>
            <a:ext cx="4950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여기서의 결과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전이학습이 더 결과가 안 좋았음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대상의 세기가 달라서 그런 듯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대상에 맞게 잘 학습된 것을 사용해야 함</a:t>
            </a:r>
          </a:p>
        </p:txBody>
      </p:sp>
    </p:spTree>
    <p:extLst>
      <p:ext uri="{BB962C8B-B14F-4D97-AF65-F5344CB8AC3E}">
        <p14:creationId xmlns:p14="http://schemas.microsoft.com/office/powerpoint/2010/main" val="38763308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MIOU</a:t>
            </a:r>
            <a:endParaRPr/>
          </a:p>
        </p:txBody>
      </p:sp>
      <p:sp>
        <p:nvSpPr>
          <p:cNvPr id="329" name="Google Shape;329;p5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Mean Intersection over Union</a:t>
            </a:r>
            <a:endParaRPr/>
          </a:p>
          <a:p>
            <a:r>
              <a:rPr lang="en"/>
              <a:t>영역 탐지에 사용되는 정확도 수치</a:t>
            </a:r>
            <a:endParaRPr/>
          </a:p>
        </p:txBody>
      </p:sp>
      <p:pic>
        <p:nvPicPr>
          <p:cNvPr id="330" name="Google Shape;3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21" y="2892398"/>
            <a:ext cx="7924800" cy="29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06D56-CB37-4062-8E40-D49BD746FE06}"/>
              </a:ext>
            </a:extLst>
          </p:cNvPr>
          <p:cNvSpPr txBox="1"/>
          <p:nvPr/>
        </p:nvSpPr>
        <p:spPr>
          <a:xfrm>
            <a:off x="2162908" y="1214327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정답과 예측의 합집합과 교집합 비교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에러율</a:t>
            </a:r>
            <a:r>
              <a:rPr lang="ko-KR" altLang="en-US" dirty="0">
                <a:solidFill>
                  <a:srgbClr val="FF0000"/>
                </a:solidFill>
              </a:rPr>
              <a:t> 평가 방법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2600"/>
              <a:t>Classification of the Clinical Images for Benign and Malignant Cutaneous Tumors Using a Deep Learning Algorithm</a:t>
            </a:r>
            <a:endParaRPr sz="2600"/>
          </a:p>
          <a:p>
            <a:endParaRPr sz="2600"/>
          </a:p>
          <a:p>
            <a:r>
              <a:rPr lang="en" sz="1950"/>
              <a:t>J Invest Dermatol , 138 (7), 1529-1538 Jul 2018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https://www.sciencedirect.com/science/article/pii/S0022202X18301118?via%3Dihub</a:t>
            </a:r>
            <a:endParaRPr sz="1950"/>
          </a:p>
        </p:txBody>
      </p:sp>
      <p:sp>
        <p:nvSpPr>
          <p:cNvPr id="336" name="Google Shape;336;p56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4</a:t>
            </a:r>
            <a:endParaRPr sz="325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342" name="Google Shape;342;p5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517"/>
              <a:t>panelSeung SeogHan1,7 Myoung ShinKim2,7 WoohyungLim3 Gyeong HunPark4 IlwooPark5 Sung EunChang6</a:t>
            </a:r>
            <a:endParaRPr sz="1517"/>
          </a:p>
          <a:p>
            <a:pPr marL="0" indent="0">
              <a:spcBef>
                <a:spcPts val="1733"/>
              </a:spcBef>
              <a:buClr>
                <a:schemeClr val="dk1"/>
              </a:buClr>
              <a:buSzPts val="1100"/>
              <a:buNone/>
            </a:pPr>
            <a:endParaRPr sz="1517"/>
          </a:p>
          <a:p>
            <a:pPr indent="-343948">
              <a:spcBef>
                <a:spcPts val="1733"/>
              </a:spcBef>
              <a:buSzPts val="1400"/>
            </a:pPr>
            <a:r>
              <a:rPr lang="en" sz="1517"/>
              <a:t>1 Dermatology Clinic, Seoul, Korea</a:t>
            </a:r>
            <a:endParaRPr sz="1517"/>
          </a:p>
          <a:p>
            <a:pPr indent="-343948">
              <a:buSzPts val="1400"/>
            </a:pPr>
            <a:r>
              <a:rPr lang="en" sz="1517"/>
              <a:t>2 Department of Dermatology, Sanggye Paik Hospital, Inje University College of Medicine</a:t>
            </a:r>
            <a:endParaRPr sz="1517"/>
          </a:p>
          <a:p>
            <a:pPr indent="-343948">
              <a:buSzPts val="1400"/>
            </a:pPr>
            <a:r>
              <a:rPr lang="en" sz="1517"/>
              <a:t>3 SK Telecom, Human Machine Interface Technology Laboratory</a:t>
            </a:r>
            <a:endParaRPr sz="1517"/>
          </a:p>
          <a:p>
            <a:pPr indent="-343948">
              <a:buSzPts val="1400"/>
            </a:pPr>
            <a:r>
              <a:rPr lang="en" sz="1517"/>
              <a:t>4 Department of Dermatology, Dongtan Sacred Heart Hospital, Hallym University College of Medicine, Dongtan,</a:t>
            </a:r>
            <a:endParaRPr sz="1517"/>
          </a:p>
          <a:p>
            <a:pPr indent="-343948">
              <a:buSzPts val="1400"/>
            </a:pPr>
            <a:r>
              <a:rPr lang="en" sz="1517"/>
              <a:t>5 Department of Radiology, Chonnam National University Medical School and Hospital, Gwangju</a:t>
            </a:r>
            <a:endParaRPr sz="1517"/>
          </a:p>
          <a:p>
            <a:pPr indent="-343948">
              <a:buSzPts val="1400"/>
            </a:pPr>
            <a:r>
              <a:rPr lang="en" sz="1517"/>
              <a:t>6 Department of Dermatology, Asan Medical Center, Ulsan University College of Medicine</a:t>
            </a:r>
            <a:endParaRPr sz="1517"/>
          </a:p>
          <a:p>
            <a:pPr marL="0" indent="0">
              <a:spcBef>
                <a:spcPts val="1733"/>
              </a:spcBef>
              <a:buClr>
                <a:schemeClr val="dk1"/>
              </a:buClr>
              <a:buSzPts val="1100"/>
              <a:buNone/>
            </a:pPr>
            <a:endParaRPr sz="1517"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 sz="1517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논문 개요</a:t>
            </a:r>
            <a:endParaRPr/>
          </a:p>
        </p:txBody>
      </p:sp>
      <p:sp>
        <p:nvSpPr>
          <p:cNvPr id="348" name="Google Shape;348;p5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12개의 피부 종양을 분류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BCC, squamous cell carci-noma, intraepithelial carcinoma, actinic keratosis, seborrheickeratosis, melanocytic nevus, lentigo, dermatofibroma, pyo-genic granuloma, hemangioma, and wart</a:t>
            </a:r>
            <a:endParaRPr/>
          </a:p>
          <a:p>
            <a:r>
              <a:rPr lang="en"/>
              <a:t>Asan dataset, MED-NODE dataset, atlas 영상 데이터사용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ResNet-152 사용</a:t>
            </a:r>
            <a:endParaRPr/>
          </a:p>
          <a:p>
            <a:pPr>
              <a:spcBef>
                <a:spcPts val="1733"/>
              </a:spcBef>
              <a:spcAft>
                <a:spcPts val="1733"/>
              </a:spcAft>
            </a:pPr>
            <a:r>
              <a:rPr lang="en"/>
              <a:t>총 19,398개 영상을 학습에 사용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772" y="3857834"/>
            <a:ext cx="3650535" cy="1734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 한계</a:t>
            </a:r>
            <a:endParaRPr/>
          </a:p>
        </p:txBody>
      </p:sp>
      <p:sp>
        <p:nvSpPr>
          <p:cNvPr id="355" name="Google Shape;355;p5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수집과 전처리</a:t>
            </a:r>
            <a:endParaRPr/>
          </a:p>
        </p:txBody>
      </p:sp>
      <p:sp>
        <p:nvSpPr>
          <p:cNvPr id="361" name="Google Shape;361;p6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89885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</a:t>
            </a:r>
            <a:endParaRPr/>
          </a:p>
        </p:txBody>
      </p:sp>
      <p:sp>
        <p:nvSpPr>
          <p:cNvPr id="367" name="Google Shape;367;p6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단순히 ResNet-152를 사용했다고만 명시</a:t>
            </a:r>
            <a:endParaRPr/>
          </a:p>
          <a:p>
            <a:r>
              <a:rPr lang="en"/>
              <a:t>12개의 클래스.</a:t>
            </a: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4888"/>
            <a:ext cx="9906000" cy="12778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224E1C-47BC-45A1-AB14-69E48886A610}"/>
              </a:ext>
            </a:extLst>
          </p:cNvPr>
          <p:cNvSpPr txBox="1"/>
          <p:nvPr/>
        </p:nvSpPr>
        <p:spPr>
          <a:xfrm>
            <a:off x="4334608" y="2725615"/>
            <a:ext cx="397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ResNet-152</a:t>
            </a:r>
            <a:r>
              <a:rPr lang="ko-KR" altLang="en-US" dirty="0">
                <a:solidFill>
                  <a:srgbClr val="FF0000"/>
                </a:solidFill>
              </a:rPr>
              <a:t>가져와서 전이학습 한 결과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입력과 출력</a:t>
            </a:r>
            <a:endParaRPr/>
          </a:p>
        </p:txBody>
      </p:sp>
      <p:sp>
        <p:nvSpPr>
          <p:cNvPr id="374" name="Google Shape;374;p6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입력과 출력에 대해 따로 언급 없음</a:t>
            </a:r>
            <a:endParaRPr/>
          </a:p>
          <a:p>
            <a:pPr>
              <a:spcBef>
                <a:spcPts val="1733"/>
              </a:spcBef>
            </a:pP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76" y="1745474"/>
            <a:ext cx="4509402" cy="385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778" y="2312977"/>
            <a:ext cx="4419038" cy="328836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3"/>
          <p:cNvSpPr txBox="1"/>
          <p:nvPr/>
        </p:nvSpPr>
        <p:spPr>
          <a:xfrm>
            <a:off x="1383254" y="5675454"/>
            <a:ext cx="193147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r>
              <a:rPr lang="en" sz="1950"/>
              <a:t>ASAN dataset</a:t>
            </a:r>
            <a:endParaRPr sz="1950"/>
          </a:p>
        </p:txBody>
      </p:sp>
      <p:sp>
        <p:nvSpPr>
          <p:cNvPr id="383" name="Google Shape;383;p63"/>
          <p:cNvSpPr txBox="1"/>
          <p:nvPr/>
        </p:nvSpPr>
        <p:spPr>
          <a:xfrm>
            <a:off x="6207013" y="5675454"/>
            <a:ext cx="193147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r>
              <a:rPr lang="en" sz="1950"/>
              <a:t>Edinburgh dataset</a:t>
            </a:r>
            <a:endParaRPr sz="195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sp>
        <p:nvSpPr>
          <p:cNvPr id="389" name="Google Shape;389;p6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ASAN dataset에 대한 정확도 57.3%, Edinburgh dataset에 대한 정확도 55.7%</a:t>
            </a:r>
            <a:endParaRPr/>
          </a:p>
          <a:p>
            <a:r>
              <a:rPr lang="en"/>
              <a:t>16명의 피부과 전문의와 비등한 성능. BCC에 대해서는 더 낳은 성능.</a:t>
            </a:r>
            <a:endParaRPr/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 한계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어려운 검사들</a:t>
            </a:r>
            <a:endParaRPr/>
          </a:p>
          <a:p>
            <a:pPr lvl="1">
              <a:spcBef>
                <a:spcPts val="0"/>
              </a:spcBef>
            </a:pPr>
            <a:r>
              <a:rPr lang="en" sz="1083">
                <a:solidFill>
                  <a:srgbClr val="202020"/>
                </a:solidFill>
                <a:highlight>
                  <a:srgbClr val="FFFFFF"/>
                </a:highlight>
              </a:rPr>
              <a:t>optical coherence tomography (OCT), red-free retinal-nerve-fiber-layer (RNFL) photography, or visual field tests</a:t>
            </a:r>
            <a:endParaRPr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42205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예측 시각화 설명</a:t>
            </a: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‘Gradient-based localization’을 사용하여 표시</a:t>
            </a:r>
            <a:endParaRPr/>
          </a:p>
        </p:txBody>
      </p:sp>
      <p:pic>
        <p:nvPicPr>
          <p:cNvPr id="396" name="Google Shape;3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429" y="2803444"/>
            <a:ext cx="4932363" cy="31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방법과 결과 비교</a:t>
            </a:r>
            <a:endParaRPr/>
          </a:p>
        </p:txBody>
      </p:sp>
      <p:sp>
        <p:nvSpPr>
          <p:cNvPr id="402" name="Google Shape;402;p6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408" name="Google Shape;408;p6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기존의 연구 혹은 ML에 대한 비교가 없다. 영상데이터에 대한 피부종양 분류의 첫 사례일 수도 있다.</a:t>
            </a:r>
            <a:endParaRPr/>
          </a:p>
          <a:p>
            <a:r>
              <a:rPr lang="en"/>
              <a:t>Introduction 직후 Results가 나온다. Method가 없다. 결과적으로 데이터 수집, 데이터 레이블링, 시각화 방법에 대한 상세한 설명 없음.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</a:t>
            </a:r>
            <a:endParaRPr/>
          </a:p>
        </p:txBody>
      </p:sp>
      <p:sp>
        <p:nvSpPr>
          <p:cNvPr id="414" name="Google Shape;414;p6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일반적인 ROC의 TPR, FPR대신 자체 정의한 Specificity와 Sensitivity로 ROC를 구했다.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Sensitivity는 정의되어 있지 않다.</a:t>
            </a:r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680" y="2811853"/>
            <a:ext cx="2671013" cy="270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641" y="2866208"/>
            <a:ext cx="3914788" cy="1751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 - metrics</a:t>
            </a:r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423" name="Google Shape;4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2426349"/>
            <a:ext cx="4251325" cy="263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19" y="2611679"/>
            <a:ext cx="3343275" cy="204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2600"/>
              <a:t>Deep Neural Networks Show an Equivalent and Often Superior Performance to Dermatologists in Onychomycosis Diagnosis: Automatic Construction of Onychomycosis Datasets by Region-Based Convolutional Deep Neural Network</a:t>
            </a:r>
            <a:endParaRPr sz="2600"/>
          </a:p>
          <a:p>
            <a:endParaRPr sz="2600"/>
          </a:p>
          <a:p>
            <a:r>
              <a:rPr lang="en" sz="1950"/>
              <a:t>PLoS One , 13 (1), e0191493 2018 Jan 19 eCollection 2018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https://www.ncbi.nlm.nih.gov/pmc/articles/PMC5774804/</a:t>
            </a:r>
            <a:endParaRPr sz="1950"/>
          </a:p>
        </p:txBody>
      </p:sp>
      <p:sp>
        <p:nvSpPr>
          <p:cNvPr id="430" name="Google Shape;430;p70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5</a:t>
            </a:r>
            <a:endParaRPr sz="325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436" name="Google Shape;436;p7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indent="-343948">
              <a:buSzPts val="1400"/>
            </a:pPr>
            <a:r>
              <a:rPr lang="en" sz="1517"/>
              <a:t>Seung Seog Han1 Gyeong Hun Park2 Woohyung Lim3 Myoung Shin Kim4 Jung Im Na5 Ilwoo Park6 and Sung Eun Chang7</a:t>
            </a:r>
            <a:endParaRPr sz="1517"/>
          </a:p>
          <a:p>
            <a:pPr indent="-343948">
              <a:buSzPts val="1400"/>
            </a:pPr>
            <a:endParaRPr sz="1517"/>
          </a:p>
          <a:p>
            <a:pPr indent="-343948">
              <a:buSzPts val="1400"/>
            </a:pPr>
            <a:r>
              <a:rPr lang="en" sz="1517"/>
              <a:t>1 I Dermatology, Seoul, Korea</a:t>
            </a:r>
            <a:endParaRPr sz="1517"/>
          </a:p>
          <a:p>
            <a:pPr indent="-343948">
              <a:buSzPts val="1400"/>
            </a:pPr>
            <a:r>
              <a:rPr lang="en" sz="1517"/>
              <a:t>2 Department of Dermatology, Dongtan Sacred Heart Hospital, Hallym University College of Medicine, Dongtan</a:t>
            </a:r>
            <a:endParaRPr sz="1517"/>
          </a:p>
          <a:p>
            <a:pPr indent="-343948">
              <a:buSzPts val="1400"/>
            </a:pPr>
            <a:r>
              <a:rPr lang="en" sz="1517"/>
              <a:t>3 SK Telecom, HMI Tech. Lab</a:t>
            </a:r>
            <a:endParaRPr sz="1517"/>
          </a:p>
          <a:p>
            <a:pPr indent="-343948">
              <a:buSzPts val="1400"/>
            </a:pPr>
            <a:r>
              <a:rPr lang="en" sz="1517"/>
              <a:t>4 Department of Dermatology, Sanggye Paik Hospital, Inje University College of Medicine</a:t>
            </a:r>
            <a:endParaRPr sz="1517"/>
          </a:p>
          <a:p>
            <a:pPr indent="-343948">
              <a:buSzPts val="1400"/>
            </a:pPr>
            <a:r>
              <a:rPr lang="en" sz="1517"/>
              <a:t>5 Department of Dermatology, Seoul National University College of Medicine</a:t>
            </a:r>
            <a:endParaRPr sz="1517"/>
          </a:p>
          <a:p>
            <a:pPr indent="-343948">
              <a:buSzPts val="1400"/>
            </a:pPr>
            <a:r>
              <a:rPr lang="en" sz="1517"/>
              <a:t>6 Department of Radiology, Chonnam National University Medical School and Hospital</a:t>
            </a:r>
            <a:endParaRPr sz="1517"/>
          </a:p>
          <a:p>
            <a:pPr indent="-343948">
              <a:buSzPts val="1400"/>
            </a:pPr>
            <a:r>
              <a:rPr lang="en" sz="1517"/>
              <a:t>7 Department of Dermatology, Asan Medical Center, Ulsan University College of Medicine</a:t>
            </a:r>
            <a:endParaRPr sz="1517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논문 개요</a:t>
            </a:r>
          </a:p>
        </p:txBody>
      </p:sp>
      <p:sp>
        <p:nvSpPr>
          <p:cNvPr id="442" name="Google Shape;442;p7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손발톱곰팡이증</a:t>
            </a:r>
            <a:r>
              <a:rPr lang="ko-KR" altLang="en-US" dirty="0"/>
              <a:t> 판단 작업</a:t>
            </a:r>
          </a:p>
          <a:p>
            <a:r>
              <a:rPr lang="en-US" altLang="ko-KR" dirty="0"/>
              <a:t>R-CNN </a:t>
            </a:r>
            <a:r>
              <a:rPr lang="ko-KR" altLang="en-US" dirty="0"/>
              <a:t>사용하여 학습을 위한 손톱 이미지를 생성</a:t>
            </a:r>
          </a:p>
          <a:p>
            <a:pPr lvl="1"/>
            <a:r>
              <a:rPr lang="en-US" altLang="ko-KR" dirty="0"/>
              <a:t>R-CNN</a:t>
            </a:r>
            <a:r>
              <a:rPr lang="ko-KR" altLang="en-US" dirty="0"/>
              <a:t>은 물체탐지 모델</a:t>
            </a:r>
          </a:p>
          <a:p>
            <a:pPr lvl="1"/>
            <a:r>
              <a:rPr lang="en-US" altLang="ko-KR" dirty="0"/>
              <a:t>49,576</a:t>
            </a:r>
            <a:r>
              <a:rPr lang="ko-KR" altLang="en-US" dirty="0"/>
              <a:t>개 영상</a:t>
            </a:r>
          </a:p>
          <a:p>
            <a:r>
              <a:rPr lang="en-US" altLang="ko-KR" dirty="0"/>
              <a:t>ResNet-152, VGG-19</a:t>
            </a:r>
            <a:r>
              <a:rPr lang="ko-KR" altLang="en-US" dirty="0"/>
              <a:t>을 사용했고</a:t>
            </a:r>
            <a:r>
              <a:rPr lang="en-US" altLang="ko-KR" dirty="0"/>
              <a:t>, </a:t>
            </a:r>
            <a:r>
              <a:rPr lang="ko-KR" altLang="en-US" dirty="0"/>
              <a:t>이의 결과를 </a:t>
            </a:r>
            <a:r>
              <a:rPr lang="en-US" altLang="ko-KR" dirty="0"/>
              <a:t>DNN</a:t>
            </a:r>
            <a:r>
              <a:rPr lang="ko-KR" altLang="en-US" dirty="0"/>
              <a:t>로 </a:t>
            </a:r>
            <a:r>
              <a:rPr lang="ko-KR" altLang="en-US" dirty="0" err="1"/>
              <a:t>앙상블하여</a:t>
            </a:r>
            <a:r>
              <a:rPr lang="ko-KR" altLang="en-US" dirty="0"/>
              <a:t> 분류</a:t>
            </a:r>
          </a:p>
          <a:p>
            <a:r>
              <a:rPr lang="ko-KR" altLang="en-US" dirty="0"/>
              <a:t>검증 </a:t>
            </a:r>
            <a:r>
              <a:rPr lang="ko-KR" altLang="en-US" dirty="0" err="1"/>
              <a:t>데이타</a:t>
            </a:r>
            <a:r>
              <a:rPr lang="en-US" altLang="ko-KR" dirty="0"/>
              <a:t>. 100+192 </a:t>
            </a:r>
            <a:r>
              <a:rPr lang="ko-KR" altLang="en-US" dirty="0"/>
              <a:t>인제대</a:t>
            </a:r>
            <a:r>
              <a:rPr lang="en-US" altLang="ko-KR" dirty="0"/>
              <a:t>, 125 </a:t>
            </a:r>
            <a:r>
              <a:rPr lang="ko-KR" altLang="en-US" dirty="0"/>
              <a:t>한림대</a:t>
            </a:r>
            <a:r>
              <a:rPr lang="en-US" altLang="ko-KR" dirty="0"/>
              <a:t>, 939 </a:t>
            </a:r>
            <a:r>
              <a:rPr lang="ko-KR" altLang="en-US" dirty="0"/>
              <a:t>서울대</a:t>
            </a:r>
          </a:p>
          <a:p>
            <a:r>
              <a:rPr lang="en-US" altLang="ko-KR" dirty="0"/>
              <a:t>42</a:t>
            </a:r>
            <a:r>
              <a:rPr lang="ko-KR" altLang="en-US" dirty="0"/>
              <a:t>명의 피부전문의 보다 나은 성능을 보임</a:t>
            </a:r>
          </a:p>
        </p:txBody>
      </p:sp>
      <p:pic>
        <p:nvPicPr>
          <p:cNvPr id="443" name="Google Shape;4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407" y="4581037"/>
            <a:ext cx="5499186" cy="183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 한계</a:t>
            </a:r>
            <a:endParaRPr/>
          </a:p>
        </p:txBody>
      </p:sp>
      <p:sp>
        <p:nvSpPr>
          <p:cNvPr id="449" name="Google Shape;449;p7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수집</a:t>
            </a:r>
            <a:endParaRPr/>
          </a:p>
        </p:txBody>
      </p:sp>
      <p:sp>
        <p:nvSpPr>
          <p:cNvPr id="455" name="Google Shape;455;p7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322497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>
              <a:spcBef>
                <a:spcPts val="1733"/>
              </a:spcBef>
            </a:pPr>
            <a:r>
              <a:rPr lang="en" dirty="0"/>
              <a:t>4개 병원에서 수집</a:t>
            </a:r>
            <a:endParaRPr dirty="0"/>
          </a:p>
          <a:p>
            <a:r>
              <a:rPr lang="en" dirty="0"/>
              <a:t>A는 2003~2016 사이에 retrospective chart review를 통해</a:t>
            </a:r>
            <a:endParaRPr dirty="0"/>
          </a:p>
        </p:txBody>
      </p:sp>
      <p:pic>
        <p:nvPicPr>
          <p:cNvPr id="456" name="Google Shape;45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164" y="2403138"/>
            <a:ext cx="6225726" cy="3326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수집과 전처리</a:t>
            </a: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85959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 dirty="0"/>
              <a:t>총 1,542 영상 데이터</a:t>
            </a:r>
            <a:endParaRPr dirty="0"/>
          </a:p>
          <a:p>
            <a:r>
              <a:rPr lang="en" dirty="0"/>
              <a:t>224 x 224로 5곳으로 짤라서 사용함.</a:t>
            </a:r>
            <a:endParaRPr dirty="0"/>
          </a:p>
          <a:p>
            <a:r>
              <a:rPr lang="en" dirty="0">
                <a:solidFill>
                  <a:srgbClr val="FF0000"/>
                </a:solidFill>
              </a:rPr>
              <a:t>좌우 반전하여 영상 1개당 10개로 증강</a:t>
            </a:r>
            <a:r>
              <a:rPr lang="en" dirty="0"/>
              <a:t>시킴</a:t>
            </a:r>
            <a:endParaRPr dirty="0"/>
          </a:p>
          <a:p>
            <a:pPr marL="0" indent="0">
              <a:spcBef>
                <a:spcPts val="1733"/>
              </a:spcBef>
              <a:buNone/>
            </a:pPr>
            <a:endParaRPr dirty="0"/>
          </a:p>
          <a:p>
            <a:pPr marL="0" indent="0">
              <a:spcBef>
                <a:spcPts val="1733"/>
              </a:spcBef>
              <a:buNone/>
            </a:pPr>
            <a:endParaRPr dirty="0"/>
          </a:p>
          <a:p>
            <a:pPr marL="0" indent="0">
              <a:spcBef>
                <a:spcPts val="1733"/>
              </a:spcBef>
              <a:buNone/>
            </a:pPr>
            <a:endParaRPr dirty="0"/>
          </a:p>
          <a:p>
            <a:pPr>
              <a:spcBef>
                <a:spcPts val="1733"/>
              </a:spcBef>
            </a:pPr>
            <a:r>
              <a:rPr lang="en" dirty="0"/>
              <a:t>2명의 전문가에 의해 레이블링 됨</a:t>
            </a:r>
            <a:endParaRPr dirty="0"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73" y="3292461"/>
            <a:ext cx="7599529" cy="899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94129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학습 데이터 생성</a:t>
            </a:r>
            <a:endParaRPr/>
          </a:p>
        </p:txBody>
      </p:sp>
      <p:sp>
        <p:nvSpPr>
          <p:cNvPr id="462" name="Google Shape;462;p7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373360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ResNet-152가 손발을 선택</a:t>
            </a:r>
            <a:endParaRPr/>
          </a:p>
          <a:p>
            <a:r>
              <a:rPr lang="en"/>
              <a:t>손발톱 영상으로 학습된 R-CNN이 손발톱 부분을 찾아냄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피부과 전문의가 레이블링</a:t>
            </a:r>
            <a:endParaRPr/>
          </a:p>
          <a:p>
            <a:r>
              <a:rPr lang="en"/>
              <a:t>또다른 ResNet-152가 적절한 이미지만 찾아냄</a:t>
            </a:r>
            <a:endParaRPr/>
          </a:p>
          <a:p>
            <a:endParaRPr/>
          </a:p>
        </p:txBody>
      </p:sp>
      <p:pic>
        <p:nvPicPr>
          <p:cNvPr id="463" name="Google Shape;4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650" y="1869136"/>
            <a:ext cx="5417344" cy="37457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F651F7-23D0-40A5-9D23-28789A489B74}"/>
              </a:ext>
            </a:extLst>
          </p:cNvPr>
          <p:cNvSpPr txBox="1"/>
          <p:nvPr/>
        </p:nvSpPr>
        <p:spPr>
          <a:xfrm>
            <a:off x="4953000" y="234931"/>
            <a:ext cx="44791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데이터 생성을 </a:t>
            </a:r>
            <a:r>
              <a:rPr lang="ko-KR" altLang="en-US" dirty="0" err="1">
                <a:solidFill>
                  <a:srgbClr val="FF0000"/>
                </a:solidFill>
              </a:rPr>
              <a:t>딥러닝으로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손발톱 분류기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손발톱만 필터링</a:t>
            </a:r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크롭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유효한 사진만 얻도록 학습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필터링</a:t>
            </a:r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이렇게 나온 사진으로 판별</a:t>
            </a:r>
            <a:endParaRPr lang="en-US" altLang="ko-K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결과보다 과정이 더 훌륭한 논문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전처리</a:t>
            </a:r>
            <a:endParaRPr/>
          </a:p>
        </p:txBody>
      </p:sp>
      <p:sp>
        <p:nvSpPr>
          <p:cNvPr id="469" name="Google Shape;469;p7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증강 사용.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회전. 90도, 180도, 270도</a:t>
            </a:r>
            <a:endParaRPr/>
          </a:p>
          <a:p>
            <a:r>
              <a:rPr lang="en"/>
              <a:t>224x224로 데이터 리사이즈</a:t>
            </a:r>
            <a:endParaRPr/>
          </a:p>
          <a:p>
            <a:r>
              <a:rPr lang="en"/>
              <a:t>histogram normalization</a:t>
            </a:r>
            <a:endParaRPr/>
          </a:p>
        </p:txBody>
      </p:sp>
      <p:pic>
        <p:nvPicPr>
          <p:cNvPr id="470" name="Google Shape;4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38" y="3869971"/>
            <a:ext cx="4207884" cy="137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 - 손발톱 탐지</a:t>
            </a:r>
            <a:endParaRPr/>
          </a:p>
        </p:txBody>
      </p:sp>
      <p:sp>
        <p:nvSpPr>
          <p:cNvPr id="476" name="Google Shape;476;p7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VGG16 R-CNN(Region-based CNN)</a:t>
            </a:r>
            <a:endParaRPr/>
          </a:p>
        </p:txBody>
      </p:sp>
      <p:pic>
        <p:nvPicPr>
          <p:cNvPr id="477" name="Google Shape;4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986" y="3191912"/>
            <a:ext cx="6914023" cy="248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구조 </a:t>
            </a:r>
            <a:r>
              <a:rPr lang="en-US" altLang="ko-KR"/>
              <a:t>- </a:t>
            </a:r>
            <a:r>
              <a:rPr lang="ko-KR" altLang="en-US"/>
              <a:t>판별기</a:t>
            </a:r>
          </a:p>
        </p:txBody>
      </p:sp>
      <p:sp>
        <p:nvSpPr>
          <p:cNvPr id="483" name="Google Shape;483;p78"/>
          <p:cNvSpPr txBox="1">
            <a:spLocks noGrp="1"/>
          </p:cNvSpPr>
          <p:nvPr>
            <p:ph type="body" idx="1"/>
          </p:nvPr>
        </p:nvSpPr>
        <p:spPr>
          <a:xfrm>
            <a:off x="337675" y="1019908"/>
            <a:ext cx="3923429" cy="5071925"/>
          </a:xfrm>
        </p:spPr>
        <p:txBody>
          <a:bodyPr/>
          <a:lstStyle/>
          <a:p>
            <a:r>
              <a:rPr lang="en-US" altLang="ko-KR" dirty="0"/>
              <a:t>VGG16, ResNet-152</a:t>
            </a:r>
            <a:r>
              <a:rPr lang="ko-KR" altLang="en-US" dirty="0"/>
              <a:t>를 동시에 사용</a:t>
            </a:r>
          </a:p>
          <a:p>
            <a:r>
              <a:rPr lang="ko-KR" altLang="en-US" dirty="0"/>
              <a:t>두 모델의 출력을 </a:t>
            </a:r>
            <a:r>
              <a:rPr lang="en-US" altLang="ko-KR" dirty="0"/>
              <a:t>DNN</a:t>
            </a:r>
            <a:r>
              <a:rPr lang="ko-KR" altLang="en-US" dirty="0"/>
              <a:t>의 입력으로 사용</a:t>
            </a:r>
          </a:p>
          <a:p>
            <a:r>
              <a:rPr lang="ko-KR" altLang="en-US" dirty="0"/>
              <a:t>최종 출력은 질병 여부</a:t>
            </a:r>
          </a:p>
        </p:txBody>
      </p:sp>
      <p:pic>
        <p:nvPicPr>
          <p:cNvPr id="484" name="Google Shape;4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086" y="1745473"/>
            <a:ext cx="5458619" cy="50458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F0709-5476-4E6F-A24A-D9086456A4DE}"/>
              </a:ext>
            </a:extLst>
          </p:cNvPr>
          <p:cNvSpPr txBox="1"/>
          <p:nvPr/>
        </p:nvSpPr>
        <p:spPr>
          <a:xfrm>
            <a:off x="5239512" y="405842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두 모델을 엮었음</a:t>
            </a:r>
            <a:r>
              <a:rPr lang="en-US" altLang="ko-KR" dirty="0">
                <a:solidFill>
                  <a:srgbClr val="FF0000"/>
                </a:solidFill>
              </a:rPr>
              <a:t>: Ensemble</a:t>
            </a:r>
            <a:r>
              <a:rPr lang="ko-KR" altLang="en-US" dirty="0">
                <a:solidFill>
                  <a:srgbClr val="FF0000"/>
                </a:solidFill>
              </a:rPr>
              <a:t> 이라는 방법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입력과 출력</a:t>
            </a:r>
            <a:endParaRPr/>
          </a:p>
        </p:txBody>
      </p:sp>
      <p:sp>
        <p:nvSpPr>
          <p:cNvPr id="490" name="Google Shape;490;p7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224 x 224 컬러 영상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질병 여부 0 or 1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sp>
        <p:nvSpPr>
          <p:cNvPr id="496" name="Google Shape;496;p8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앙상들된 결과가 B1, B2, C, D 데이터에 대하여 AUC 0.98, 0.95, 0.93, 0.82</a:t>
            </a:r>
            <a:endParaRPr/>
          </a:p>
          <a:p>
            <a:r>
              <a:rPr lang="en"/>
              <a:t>VGG-16, ResNet-152 개별적인 것에 비해 살짝 성능 향상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42명의 피부전문의 보다 더 낳은 AUC을 보였다. 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방법과 결과 비교</a:t>
            </a:r>
            <a:endParaRPr/>
          </a:p>
        </p:txBody>
      </p:sp>
      <p:sp>
        <p:nvSpPr>
          <p:cNvPr id="502" name="Google Shape;502;p8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방법의 언급 없다.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508" name="Google Shape;508;p8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질병 유무 판단 문제 학습을 위한 데이터 생성의 노력과 결과가 좋다.</a:t>
            </a:r>
            <a:endParaRPr/>
          </a:p>
          <a:p>
            <a:r>
              <a:rPr lang="en"/>
              <a:t>일반 전이 학습이 아닌, 2개의 다른 모델을 가져와서 그 출력을 합하여 전이학습한 아이디어 좋다.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</a:t>
            </a:r>
            <a:endParaRPr/>
          </a:p>
        </p:txBody>
      </p:sp>
      <p:sp>
        <p:nvSpPr>
          <p:cNvPr id="514" name="Google Shape;514;p8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일반 ROC의 TPR, FPR대신 Sensitivity, Specificity의 ROC를 사용함</a:t>
            </a:r>
            <a:endParaRPr/>
          </a:p>
          <a:p>
            <a:r>
              <a:rPr lang="en"/>
              <a:t>노이즈와 밝기 증가에 따른 성능 하락의 실험과 결과를 언급하고 있다. </a:t>
            </a:r>
            <a:endParaRPr/>
          </a:p>
          <a:p>
            <a:r>
              <a:rPr lang="en"/>
              <a:t>데이터와 모델이 공개되어 있다.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4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2600"/>
              <a:t>Developing a Diagnostic Decision Support System for Benign Paroxysmal Positional Vertigo Using a Deep-Learning Model</a:t>
            </a:r>
            <a:endParaRPr sz="2600"/>
          </a:p>
          <a:p>
            <a:endParaRPr sz="2600"/>
          </a:p>
          <a:p>
            <a:r>
              <a:rPr lang="en" sz="1950"/>
              <a:t>J Clin Med , 8 (5) 2019 May 8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https://www.ncbi.nlm.nih.gov/pmc/articles/PMC6571642/</a:t>
            </a:r>
            <a:endParaRPr sz="1950"/>
          </a:p>
        </p:txBody>
      </p:sp>
      <p:sp>
        <p:nvSpPr>
          <p:cNvPr id="520" name="Google Shape;520;p84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6</a:t>
            </a:r>
            <a:endParaRPr sz="32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GoogleNet Incetption V3를 기반함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38" y="3139750"/>
            <a:ext cx="7553325" cy="22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9DD42-9DC4-4FE6-A704-F0DCFFCEDC7A}"/>
              </a:ext>
            </a:extLst>
          </p:cNvPr>
          <p:cNvSpPr txBox="1"/>
          <p:nvPr/>
        </p:nvSpPr>
        <p:spPr>
          <a:xfrm>
            <a:off x="6603023" y="1745473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CNN</a:t>
            </a:r>
            <a:r>
              <a:rPr lang="ko-KR" altLang="en-US" dirty="0">
                <a:solidFill>
                  <a:srgbClr val="FF0000"/>
                </a:solidFill>
              </a:rPr>
              <a:t>의 한 종류</a:t>
            </a:r>
          </a:p>
        </p:txBody>
      </p:sp>
    </p:spTree>
    <p:extLst>
      <p:ext uri="{BB962C8B-B14F-4D97-AF65-F5344CB8AC3E}">
        <p14:creationId xmlns:p14="http://schemas.microsoft.com/office/powerpoint/2010/main" val="3065067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526" name="Google Shape;526;p8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indent="-343948">
              <a:buSzPts val="1400"/>
            </a:pPr>
            <a:r>
              <a:rPr lang="en" sz="1517"/>
              <a:t>Eun-Cheon Lim 1,2 Jeong Hye Park 1,2 Han Jae Jeon 3 Hyung-Jong Kim 1 Hyo-Jeong Lee 1,2 Chang-Geun Song 3 Sung Kwang Hong 1,2</a:t>
            </a:r>
            <a:endParaRPr sz="1517"/>
          </a:p>
          <a:p>
            <a:pPr indent="0">
              <a:spcBef>
                <a:spcPts val="1733"/>
              </a:spcBef>
              <a:buNone/>
            </a:pPr>
            <a:endParaRPr sz="1517"/>
          </a:p>
          <a:p>
            <a:pPr indent="-343948">
              <a:spcBef>
                <a:spcPts val="1733"/>
              </a:spcBef>
              <a:buSzPts val="1400"/>
            </a:pPr>
            <a:r>
              <a:rPr lang="en" sz="1517"/>
              <a:t>1 Department of Otorhinolaryngology-Head and Neck Surgery, Hallym University College of Medicine</a:t>
            </a:r>
            <a:endParaRPr sz="1517"/>
          </a:p>
          <a:p>
            <a:pPr indent="-343948">
              <a:buSzPts val="1400"/>
            </a:pPr>
            <a:r>
              <a:rPr lang="en" sz="1517"/>
              <a:t>2 Laboratory of Brain &amp; Cognitive Sciences for Convergence Medicine, Hallym University College of Medicine</a:t>
            </a:r>
            <a:endParaRPr sz="1517"/>
          </a:p>
          <a:p>
            <a:pPr indent="-343948">
              <a:buSzPts val="1400"/>
            </a:pPr>
            <a:r>
              <a:rPr lang="en" sz="1517"/>
              <a:t>3 Department of Convergence Software, Hallym University</a:t>
            </a:r>
            <a:endParaRPr sz="1517"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 sz="1517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논문 개요</a:t>
            </a:r>
            <a:endParaRPr/>
          </a:p>
        </p:txBody>
      </p:sp>
      <p:sp>
        <p:nvSpPr>
          <p:cNvPr id="532" name="Google Shape;532;p8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안구진탕 BPPV(benign paroxysmal positional vertigo) 판정</a:t>
            </a:r>
            <a:endParaRPr/>
          </a:p>
          <a:p>
            <a:r>
              <a:rPr lang="en"/>
              <a:t>BPPV를 진단하기 위한 10개의 테스트에 대한 안구 움직임을 입력으로 함.</a:t>
            </a:r>
            <a:endParaRPr/>
          </a:p>
          <a:p>
            <a:r>
              <a:rPr lang="en"/>
              <a:t>안구 촬영 동영상 데이터</a:t>
            </a:r>
            <a:endParaRPr/>
          </a:p>
          <a:p>
            <a:r>
              <a:rPr lang="en"/>
              <a:t>일반 CNN을 사용</a:t>
            </a:r>
            <a:endParaRPr/>
          </a:p>
          <a:p>
            <a:r>
              <a:rPr lang="en"/>
              <a:t>8개의 BPPV 타입으로 분류</a:t>
            </a:r>
            <a:endParaRPr/>
          </a:p>
          <a:p>
            <a:r>
              <a:rPr lang="en"/>
              <a:t>AUROC 0.90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BPPV 진단 </a:t>
            </a:r>
            <a:endParaRPr/>
          </a:p>
          <a:p>
            <a:r>
              <a:rPr lang="en"/>
              <a:t>10 position test</a:t>
            </a:r>
            <a:endParaRPr/>
          </a:p>
        </p:txBody>
      </p:sp>
      <p:sp>
        <p:nvSpPr>
          <p:cNvPr id="538" name="Google Shape;538;p8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539" name="Google Shape;53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650" y="1229969"/>
            <a:ext cx="4190577" cy="481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 한계</a:t>
            </a:r>
            <a:endParaRPr/>
          </a:p>
        </p:txBody>
      </p:sp>
      <p:sp>
        <p:nvSpPr>
          <p:cNvPr id="545" name="Google Shape;545;p8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언급 없다. 아마도 없었을 수도.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수집</a:t>
            </a:r>
            <a:endParaRPr/>
          </a:p>
        </p:txBody>
      </p:sp>
      <p:sp>
        <p:nvSpPr>
          <p:cNvPr id="551" name="Google Shape;551;p8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34726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‘vestibular function test’로 EMRs기록 필터</a:t>
            </a:r>
            <a:endParaRPr/>
          </a:p>
          <a:p>
            <a:r>
              <a:rPr lang="en"/>
              <a:t>4명의 안과의가 레이블링</a:t>
            </a:r>
            <a:endParaRPr/>
          </a:p>
        </p:txBody>
      </p:sp>
      <p:pic>
        <p:nvPicPr>
          <p:cNvPr id="552" name="Google Shape;55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616" y="2250944"/>
            <a:ext cx="5840413" cy="2982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전처리</a:t>
            </a:r>
            <a:endParaRPr/>
          </a:p>
        </p:txBody>
      </p:sp>
      <p:sp>
        <p:nvSpPr>
          <p:cNvPr id="558" name="Google Shape;558;p9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89885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안구의 움직임을 3개 방향으로 측정함.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수직, 수평, 뒤틀림</a:t>
            </a:r>
            <a:endParaRPr/>
          </a:p>
          <a:p>
            <a:r>
              <a:rPr lang="en"/>
              <a:t>수직과 수평은 동공의 중심의 위치로</a:t>
            </a:r>
            <a:endParaRPr/>
          </a:p>
          <a:p>
            <a:r>
              <a:rPr lang="en"/>
              <a:t>뒤틀림을 측정하기위해 홍채 부분을 추출하여 이를 2차원 직사각형으로 변환함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비디오 에서 다음 클립과 비교하여 움직임 값을 구함</a:t>
            </a:r>
            <a:endParaRPr/>
          </a:p>
        </p:txBody>
      </p:sp>
      <p:pic>
        <p:nvPicPr>
          <p:cNvPr id="559" name="Google Shape;55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698" y="3272500"/>
            <a:ext cx="5603081" cy="93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</a:t>
            </a:r>
            <a:endParaRPr/>
          </a:p>
        </p:txBody>
      </p:sp>
      <p:sp>
        <p:nvSpPr>
          <p:cNvPr id="565" name="Google Shape;565;p9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일반 CNN</a:t>
            </a:r>
            <a:endParaRPr/>
          </a:p>
        </p:txBody>
      </p:sp>
      <p:pic>
        <p:nvPicPr>
          <p:cNvPr id="566" name="Google Shape;56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6" y="2846303"/>
            <a:ext cx="9508402" cy="3209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입력과 출력</a:t>
            </a:r>
            <a:endParaRPr/>
          </a:p>
        </p:txBody>
      </p:sp>
      <p:sp>
        <p:nvSpPr>
          <p:cNvPr id="572" name="Google Shape;572;p9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눈의 움직임을 3x10 2차원 데이터로 표현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3 개축(가로, 세로, 비틀림) x 10개의 포지션 테스트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8개의 BPPV 타입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sp>
        <p:nvSpPr>
          <p:cNvPr id="578" name="Google Shape;578;p9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579" name="Google Shape;57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996" y="2090583"/>
            <a:ext cx="6975475" cy="364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방법과 결과 비교</a:t>
            </a:r>
            <a:endParaRPr/>
          </a:p>
        </p:txBody>
      </p:sp>
      <p:sp>
        <p:nvSpPr>
          <p:cNvPr id="585" name="Google Shape;585;p9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언급 없음.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 2</a:t>
            </a:r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일반적인 CNN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83" y="3235002"/>
            <a:ext cx="7615238" cy="2084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2514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591" name="Google Shape;591;p9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특질 추출에 Computer Vision 기법이 사용됨.</a:t>
            </a:r>
            <a:endParaRPr/>
          </a:p>
          <a:p>
            <a:r>
              <a:rPr lang="en"/>
              <a:t>CNN을 사용하기 위하여 3x10의 영상 데이터 생성.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</a:t>
            </a:r>
            <a:endParaRPr/>
          </a:p>
        </p:txBody>
      </p:sp>
      <p:sp>
        <p:nvSpPr>
          <p:cNvPr id="597" name="Google Shape;597;p9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개발한 안구운동 전처리 방법은 기존의 videonystagmography 보다 우월하고 언급.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7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3033"/>
              <a:t>Automated detection and classification of the proximal humerus fracture by using deep learning algorithm</a:t>
            </a:r>
            <a:endParaRPr sz="2600"/>
          </a:p>
          <a:p>
            <a:endParaRPr sz="2600"/>
          </a:p>
          <a:p>
            <a:r>
              <a:rPr lang="en" sz="1950"/>
              <a:t>Multicenter Study Acta Orthop , 89 (4), 468-473 Aug 2018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https://www.ncbi.nlm.nih.gov/pmc/articles/PMC6066766/</a:t>
            </a:r>
            <a:endParaRPr sz="1950"/>
          </a:p>
        </p:txBody>
      </p:sp>
      <p:sp>
        <p:nvSpPr>
          <p:cNvPr id="603" name="Google Shape;603;p97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7</a:t>
            </a:r>
            <a:endParaRPr sz="325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609" name="Google Shape;609;p9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Seok Won Chung 1 Seung Seog Han 2 Ji Whan Lee 1 Kyung-Soo Oh 1 Na Ra Kim 3 Jong Pil Yoon 4 Joon Yub Kim 5 Sung Hoon Moon, 6 Jieun Kwon, 7 Hyo-Jin Lee, 8 Young-Min Noh, 9 and Youngjun Kim 10Seok Won Chung, 1 Seung Seog Han, 2 Ji Whan Lee, 1 Kyung-Soo Oh, 1 Na Ra Kim, 3 Jong Pil Yoon, 4 Joon Yub Kim, 5 Sung Hoon Moon, 6 Jieun Kwon, 7 Hyo-Jin Lee, 8 Young-Min Noh 9 Youngjun Kim 10</a:t>
            </a:r>
            <a:endParaRPr sz="1300">
              <a:solidFill>
                <a:schemeClr val="dk1"/>
              </a:solidFill>
            </a:endParaRPr>
          </a:p>
          <a:p>
            <a:pPr indent="0">
              <a:spcBef>
                <a:spcPts val="1733"/>
              </a:spcBef>
              <a:buNone/>
            </a:pPr>
            <a:endParaRPr sz="1300">
              <a:solidFill>
                <a:schemeClr val="dk1"/>
              </a:solidFill>
            </a:endParaRPr>
          </a:p>
          <a:p>
            <a:pPr indent="-330190">
              <a:spcBef>
                <a:spcPts val="1733"/>
              </a:spcBef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1 Department of Orthopaedic Surgery, and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2 Department of Dermatology, I-dermatology clinic, Seoul;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3 Department of Radiology, Konkuk University School of Medicine, Seoul;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4 Department of Orthopaedic Surgery, Kyungpook National University College of Medicine, Daegu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5 Department of Orthopaedic Surgery, Myungji Hospital, Goyang;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6 Department of Orthopaedic Surgery, Kangwon National University College of Medicine, Chuncheon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7 Department of Othopaedic Surgery, National Police Hospital, Seoul;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8 Department of Orthopaedic Surgery, Catholic University College of Medicine, Seoul, St Mary’s Hospital, Seoul;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9 Department of Orthopaedic Surgery, Dong-A University College of Medicine, Pusan;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10 Center for Bionics, Korea Institute of Science and Technology, Seoul, Korea,</a:t>
            </a:r>
            <a:endParaRPr sz="13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논문 개요</a:t>
            </a:r>
            <a:endParaRPr/>
          </a:p>
        </p:txBody>
      </p:sp>
      <p:sp>
        <p:nvSpPr>
          <p:cNvPr id="615" name="Google Shape;615;p9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proximal humerus fracture(근위 상완골 골절) 판정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일반 방사선 사진을 입력으로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ResNet-152 사용. 전이학습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비골절 판정 : 정확도 96%, AUC 1.0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골절 타입 분류 : 정확도 86%, AUC 0.98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전문의 보다 우월한 결과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 한계</a:t>
            </a:r>
            <a:endParaRPr/>
          </a:p>
        </p:txBody>
      </p:sp>
      <p:sp>
        <p:nvSpPr>
          <p:cNvPr id="621" name="Google Shape;621;p10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수집과 전처리</a:t>
            </a:r>
          </a:p>
        </p:txBody>
      </p:sp>
      <p:sp>
        <p:nvSpPr>
          <p:cNvPr id="627" name="Google Shape;627;p10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1,891 </a:t>
            </a:r>
            <a:r>
              <a:rPr lang="ko-KR" altLang="en-US" dirty="0"/>
              <a:t>방사선 사진</a:t>
            </a:r>
          </a:p>
          <a:p>
            <a:pPr lvl="1"/>
            <a:r>
              <a:rPr lang="ko-KR" altLang="en-US" dirty="0"/>
              <a:t>정상 </a:t>
            </a:r>
            <a:r>
              <a:rPr lang="en-US" altLang="ko-KR" dirty="0"/>
              <a:t>515</a:t>
            </a:r>
            <a:endParaRPr lang="ko-KR" altLang="en-US" dirty="0"/>
          </a:p>
          <a:p>
            <a:pPr lvl="1"/>
            <a:r>
              <a:rPr lang="ko-KR" altLang="en-US" dirty="0"/>
              <a:t>골절 </a:t>
            </a:r>
            <a:r>
              <a:rPr lang="en-US" altLang="ko-KR" dirty="0"/>
              <a:t>1,376</a:t>
            </a:r>
            <a:endParaRPr lang="ko-KR" altLang="en-US" dirty="0"/>
          </a:p>
          <a:p>
            <a:r>
              <a:rPr lang="en-US" altLang="ko-KR" dirty="0"/>
              <a:t>4</a:t>
            </a:r>
            <a:r>
              <a:rPr lang="ko-KR" altLang="en-US" dirty="0"/>
              <a:t>개의 골절 타입</a:t>
            </a:r>
          </a:p>
          <a:p>
            <a:pPr lvl="1"/>
            <a:r>
              <a:rPr lang="en-US" altLang="ko-KR" dirty="0"/>
              <a:t>greater tuberosity, surgical neck, 3-part, and 4-part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256x256</a:t>
            </a:r>
            <a:r>
              <a:rPr lang="ko-KR" altLang="en-US" dirty="0"/>
              <a:t>으로 리사이즈</a:t>
            </a:r>
          </a:p>
          <a:p>
            <a:r>
              <a:rPr lang="en-US" altLang="ko-KR" dirty="0"/>
              <a:t>90:10</a:t>
            </a:r>
            <a:r>
              <a:rPr lang="ko-KR" altLang="en-US" dirty="0"/>
              <a:t>의 </a:t>
            </a:r>
            <a:r>
              <a:rPr lang="en-US" altLang="ko-KR" dirty="0"/>
              <a:t>train, test </a:t>
            </a:r>
            <a:r>
              <a:rPr lang="ko-KR" altLang="en-US" dirty="0"/>
              <a:t>데이터 비율</a:t>
            </a:r>
          </a:p>
          <a:p>
            <a:r>
              <a:rPr lang="ko-KR" altLang="en-US" dirty="0"/>
              <a:t>데이터 증강을 했다는 언급만 있음</a:t>
            </a:r>
            <a:r>
              <a:rPr lang="en-US" altLang="ko-KR" dirty="0"/>
              <a:t>. </a:t>
            </a:r>
            <a:r>
              <a:rPr lang="ko-KR" altLang="en-US" dirty="0"/>
              <a:t>상세 없이</a:t>
            </a:r>
          </a:p>
        </p:txBody>
      </p:sp>
      <p:pic>
        <p:nvPicPr>
          <p:cNvPr id="628" name="Google Shape;6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529" y="3629010"/>
            <a:ext cx="5417263" cy="112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레이블링</a:t>
            </a:r>
            <a:endParaRPr/>
          </a:p>
        </p:txBody>
      </p:sp>
      <p:sp>
        <p:nvSpPr>
          <p:cNvPr id="634" name="Google Shape;634;p10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2명의 어깨 정형외과 전문의와 1명의 방사선 기사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3명의 만장일치로 결정</a:t>
            </a:r>
            <a:endParaRPr/>
          </a:p>
          <a:p>
            <a:r>
              <a:rPr lang="en"/>
              <a:t>레이블링 갯수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Type 1 : 346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Type 2 : 514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Type 3 : 269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Type 4 : 247</a:t>
            </a:r>
            <a:endParaRPr/>
          </a:p>
          <a:p>
            <a:pPr marL="99057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</a:t>
            </a:r>
            <a:endParaRPr/>
          </a:p>
        </p:txBody>
      </p:sp>
      <p:sp>
        <p:nvSpPr>
          <p:cNvPr id="640" name="Google Shape;640;p10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ResNet-152</a:t>
            </a:r>
            <a:endParaRPr/>
          </a:p>
        </p:txBody>
      </p:sp>
      <p:pic>
        <p:nvPicPr>
          <p:cNvPr id="641" name="Google Shape;64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4888"/>
            <a:ext cx="9906000" cy="127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입력과 출력</a:t>
            </a:r>
            <a:endParaRPr/>
          </a:p>
        </p:txBody>
      </p:sp>
      <p:sp>
        <p:nvSpPr>
          <p:cNvPr id="647" name="Google Shape;647;p10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256x256 영상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5개 클래스. 골절 4 + 정상 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입력과 출력</a:t>
            </a:r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224 x 224의 영상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3개 카테고리. 초기 녹내장, 진행된 녹내장, 정상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65582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sp>
        <p:nvSpPr>
          <p:cNvPr id="653" name="Google Shape;653;p10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endParaRPr/>
          </a:p>
        </p:txBody>
      </p:sp>
      <p:pic>
        <p:nvPicPr>
          <p:cNvPr id="654" name="Google Shape;65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37" y="2499812"/>
            <a:ext cx="6449219" cy="327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방법과 결과 비교</a:t>
            </a:r>
            <a:endParaRPr/>
          </a:p>
        </p:txBody>
      </p:sp>
      <p:sp>
        <p:nvSpPr>
          <p:cNvPr id="660" name="Google Shape;660;p10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666" name="Google Shape;666;p10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정형적인 영상 데이터 분류 문제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8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3033"/>
              <a:t>Automatic detection and segmentation of lumbar vertebra from X-ray images for compression fracture evaluation</a:t>
            </a:r>
            <a:endParaRPr sz="2600"/>
          </a:p>
          <a:p>
            <a:endParaRPr sz="2600"/>
          </a:p>
          <a:p>
            <a:r>
              <a:rPr lang="en" sz="1950"/>
              <a:t>Medical Physics, 2019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https://arxiv.org/abs/1904.07624</a:t>
            </a:r>
            <a:endParaRPr sz="1950"/>
          </a:p>
        </p:txBody>
      </p:sp>
      <p:sp>
        <p:nvSpPr>
          <p:cNvPr id="672" name="Google Shape;672;p108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8</a:t>
            </a:r>
            <a:endParaRPr sz="325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678" name="Google Shape;678;p10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Kang Cheol Kim†, Hyun Cheol Cho†, Tae Jun Jang†, Jong Mun Choi, MD‡k, and Jin Keun Seo†</a:t>
            </a:r>
            <a:endParaRPr>
              <a:solidFill>
                <a:schemeClr val="dk1"/>
              </a:solidFill>
            </a:endParaRPr>
          </a:p>
          <a:p>
            <a:pPr indent="0">
              <a:spcBef>
                <a:spcPts val="1733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>
              <a:spcBef>
                <a:spcPts val="1733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†Department of Computational Science and Engineering, Yonsei University, Seoul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‡DEEPNOID Inc., Seoul, South Korea</a:t>
            </a:r>
            <a:endParaRPr>
              <a:solidFill>
                <a:schemeClr val="dk1"/>
              </a:solidFill>
            </a:endParaRPr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논문 개요</a:t>
            </a:r>
          </a:p>
        </p:txBody>
      </p:sp>
      <p:sp>
        <p:nvSpPr>
          <p:cNvPr id="684" name="Google Shape;684;p110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X-Ray </a:t>
            </a:r>
            <a:r>
              <a:rPr lang="ko-KR" altLang="en-US"/>
              <a:t>영상에서 요추 부분 분할</a:t>
            </a:r>
          </a:p>
          <a:p>
            <a:r>
              <a:rPr lang="en-US" altLang="ko-KR"/>
              <a:t>3</a:t>
            </a:r>
            <a:r>
              <a:rPr lang="ko-KR" altLang="en-US"/>
              <a:t>단계로 진행</a:t>
            </a:r>
          </a:p>
          <a:p>
            <a:pPr lvl="1"/>
            <a:r>
              <a:rPr lang="ko-KR" altLang="en-US"/>
              <a:t>각 요추의 중심을 찾고</a:t>
            </a:r>
            <a:r>
              <a:rPr lang="en-US" altLang="ko-KR"/>
              <a:t>, </a:t>
            </a:r>
            <a:r>
              <a:rPr lang="ko-KR" altLang="en-US"/>
              <a:t>해당 이미지를 자름</a:t>
            </a:r>
          </a:p>
          <a:p>
            <a:pPr lvl="1"/>
            <a:r>
              <a:rPr lang="ko-KR" altLang="en-US"/>
              <a:t>각 작은 이미지에 대한 분할 실행</a:t>
            </a:r>
          </a:p>
          <a:p>
            <a:pPr lvl="1"/>
            <a:r>
              <a:rPr lang="ko-KR" altLang="en-US"/>
              <a:t>미세 조정</a:t>
            </a:r>
          </a:p>
        </p:txBody>
      </p:sp>
      <p:pic>
        <p:nvPicPr>
          <p:cNvPr id="685" name="Google Shape;68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495" y="3429000"/>
            <a:ext cx="5819775" cy="2909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 한계</a:t>
            </a:r>
            <a:endParaRPr/>
          </a:p>
        </p:txBody>
      </p:sp>
      <p:sp>
        <p:nvSpPr>
          <p:cNvPr id="691" name="Google Shape;691;p11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CT나 MRI를 사용한 방법은 다수. </a:t>
            </a:r>
            <a:endParaRPr/>
          </a:p>
          <a:p>
            <a:r>
              <a:rPr lang="en"/>
              <a:t>X-Ray를 사용한 것은 대상이 중복되어 어렵고, 별로 없다.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수집과 전처리</a:t>
            </a:r>
            <a:endParaRPr/>
          </a:p>
        </p:txBody>
      </p:sp>
      <p:sp>
        <p:nvSpPr>
          <p:cNvPr id="697" name="Google Shape;697;p11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89885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총 797개 X-Ray 영상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537 train data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100 validation data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160 test data</a:t>
            </a:r>
            <a:endParaRPr/>
          </a:p>
          <a:p>
            <a:r>
              <a:rPr lang="en"/>
              <a:t>요추 중심 탐지 : 원본 사이즈 3072x1536를 512x256으로 리사이즈</a:t>
            </a:r>
            <a:endParaRPr/>
          </a:p>
          <a:p>
            <a:r>
              <a:rPr lang="en"/>
              <a:t>요추 분할 : 잘라낸 영상을 224x224로 리사이즈</a:t>
            </a:r>
            <a:endParaRPr/>
          </a:p>
          <a:p>
            <a:r>
              <a:rPr lang="en"/>
              <a:t>데이터 증강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 명암대비, 임의위치 잘라내기, 회전 최대 15도</a:t>
            </a: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데이터 수집 방법은 명시하지 않음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전처리</a:t>
            </a:r>
            <a:endParaRPr/>
          </a:p>
        </p:txBody>
      </p:sp>
      <p:sp>
        <p:nvSpPr>
          <p:cNvPr id="703" name="Google Shape;703;p11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adaptive histogram equalization 사용</a:t>
            </a:r>
            <a:endParaRPr/>
          </a:p>
        </p:txBody>
      </p:sp>
      <p:pic>
        <p:nvPicPr>
          <p:cNvPr id="704" name="Google Shape;7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413" y="2392915"/>
            <a:ext cx="4829175" cy="370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전처리</a:t>
            </a:r>
            <a:endParaRPr/>
          </a:p>
        </p:txBody>
      </p:sp>
      <p:sp>
        <p:nvSpPr>
          <p:cNvPr id="710" name="Google Shape;710;p11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adaptive histogram equalization 사용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a, c : 적용전</a:t>
            </a:r>
            <a:endParaRPr/>
          </a:p>
          <a:p>
            <a:r>
              <a:rPr lang="en"/>
              <a:t>b, d 적용 후</a:t>
            </a:r>
            <a:endParaRPr/>
          </a:p>
        </p:txBody>
      </p:sp>
      <p:pic>
        <p:nvPicPr>
          <p:cNvPr id="711" name="Google Shape;71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696" y="2598815"/>
            <a:ext cx="7821613" cy="269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방법과 결과 비교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LR(Logistic Regression) 사용</a:t>
            </a:r>
            <a:endParaRPr/>
          </a:p>
          <a:p>
            <a:r>
              <a:rPr lang="en"/>
              <a:t>LR의 경우 77.2%, DL의 경우 87.7%</a:t>
            </a:r>
            <a:endParaRPr/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7175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레이블링</a:t>
            </a:r>
            <a:endParaRPr/>
          </a:p>
        </p:txBody>
      </p:sp>
      <p:sp>
        <p:nvSpPr>
          <p:cNvPr id="717" name="Google Shape;717;p11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수작업으로.</a:t>
            </a:r>
            <a:endParaRPr/>
          </a:p>
          <a:p>
            <a:r>
              <a:rPr lang="en"/>
              <a:t>요추 중심의 5개의 위치</a:t>
            </a:r>
            <a:endParaRPr/>
          </a:p>
          <a:p>
            <a:r>
              <a:rPr lang="en"/>
              <a:t>각 요추 분할을 위한 8개의 위치</a:t>
            </a:r>
            <a:endParaRPr/>
          </a:p>
        </p:txBody>
      </p:sp>
      <p:pic>
        <p:nvPicPr>
          <p:cNvPr id="718" name="Google Shape;7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025" y="2437615"/>
            <a:ext cx="5427663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방법</a:t>
            </a:r>
            <a:endParaRPr/>
          </a:p>
        </p:txBody>
      </p:sp>
      <p:sp>
        <p:nvSpPr>
          <p:cNvPr id="724" name="Google Shape;724;p11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>
              <a:buAutoNum type="arabicPeriod"/>
            </a:pPr>
            <a:r>
              <a:rPr lang="en"/>
              <a:t>PoseNet으로 5개의 요추의 중심을 탐지</a:t>
            </a:r>
            <a:endParaRPr/>
          </a:p>
          <a:p>
            <a:pPr>
              <a:buAutoNum type="arabicPeriod"/>
            </a:pPr>
            <a:r>
              <a:rPr lang="en"/>
              <a:t>각 요추에 대한 작은 이미지로 자름</a:t>
            </a:r>
            <a:endParaRPr/>
          </a:p>
          <a:p>
            <a:pPr>
              <a:buAutoNum type="arabicPeriod"/>
            </a:pPr>
            <a:r>
              <a:rPr lang="en"/>
              <a:t>MNet으로 각 요추 이미지에 대하여 분할(segmentation) 실행</a:t>
            </a:r>
            <a:endParaRPr/>
          </a:p>
          <a:p>
            <a:pPr>
              <a:buAutoNum type="arabicPeriod"/>
            </a:pPr>
            <a:r>
              <a:rPr lang="en"/>
              <a:t>분할 결과를 미세 조정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방법</a:t>
            </a:r>
            <a:endParaRPr/>
          </a:p>
        </p:txBody>
      </p:sp>
      <p:pic>
        <p:nvPicPr>
          <p:cNvPr id="730" name="Google Shape;73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320" y="1219976"/>
            <a:ext cx="7532742" cy="47975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A158D1-D16D-40BF-A759-D124D89FF0BD}"/>
              </a:ext>
            </a:extLst>
          </p:cNvPr>
          <p:cNvSpPr txBox="1"/>
          <p:nvPr/>
        </p:nvSpPr>
        <p:spPr>
          <a:xfrm>
            <a:off x="4882896" y="402336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포즈 추출하는 네트웍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8329908-20DE-4281-8883-EC9BC27D335C}"/>
              </a:ext>
            </a:extLst>
          </p:cNvPr>
          <p:cNvCxnSpPr/>
          <p:nvPr/>
        </p:nvCxnSpPr>
        <p:spPr>
          <a:xfrm flipH="1">
            <a:off x="5038344" y="840427"/>
            <a:ext cx="365760" cy="1034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FDF00B-579F-4734-95F2-BD03ABC1D6FE}"/>
              </a:ext>
            </a:extLst>
          </p:cNvPr>
          <p:cNvSpPr txBox="1"/>
          <p:nvPr/>
        </p:nvSpPr>
        <p:spPr>
          <a:xfrm>
            <a:off x="337675" y="5688389"/>
            <a:ext cx="4831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solidFill>
                  <a:srgbClr val="FF0000"/>
                </a:solidFill>
              </a:rPr>
              <a:t>두가지 모델 이용</a:t>
            </a:r>
            <a:endParaRPr lang="en-US" altLang="ko-KR" u="sng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1. </a:t>
            </a:r>
            <a:r>
              <a:rPr lang="ko-KR" altLang="en-US" dirty="0">
                <a:solidFill>
                  <a:srgbClr val="FF0000"/>
                </a:solidFill>
              </a:rPr>
              <a:t>뼈 위치 </a:t>
            </a:r>
            <a:r>
              <a:rPr lang="ko-KR" altLang="en-US" dirty="0" err="1">
                <a:solidFill>
                  <a:srgbClr val="FF0000"/>
                </a:solidFill>
              </a:rPr>
              <a:t>찾는것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ko-KR" altLang="en-US" dirty="0">
                <a:solidFill>
                  <a:srgbClr val="FF0000"/>
                </a:solidFill>
              </a:rPr>
              <a:t>뼈의 위치를 기준으로 요추의 윤곽을 </a:t>
            </a:r>
            <a:r>
              <a:rPr lang="ko-KR" altLang="en-US" dirty="0" err="1">
                <a:solidFill>
                  <a:srgbClr val="FF0000"/>
                </a:solidFill>
              </a:rPr>
              <a:t>찾는것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요추 중심 탐지 - 방법</a:t>
            </a:r>
            <a:endParaRPr/>
          </a:p>
        </p:txBody>
      </p:sp>
      <p:sp>
        <p:nvSpPr>
          <p:cNvPr id="736" name="Google Shape;736;p11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Pose-Net을 사용하여 탐지</a:t>
            </a:r>
            <a:endParaRPr/>
          </a:p>
        </p:txBody>
      </p:sp>
      <p:pic>
        <p:nvPicPr>
          <p:cNvPr id="737" name="Google Shape;73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86" y="2812204"/>
            <a:ext cx="8864755" cy="299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요추 중심 탐지 - 모델 구조</a:t>
            </a:r>
            <a:endParaRPr/>
          </a:p>
        </p:txBody>
      </p:sp>
      <p:sp>
        <p:nvSpPr>
          <p:cNvPr id="743" name="Google Shape;743;p11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각 요추별 1개의 모델</a:t>
            </a:r>
            <a:endParaRPr/>
          </a:p>
          <a:p>
            <a:r>
              <a:rPr lang="en"/>
              <a:t>모두 5개의 CNN을 사용</a:t>
            </a:r>
            <a:endParaRPr/>
          </a:p>
        </p:txBody>
      </p:sp>
      <p:pic>
        <p:nvPicPr>
          <p:cNvPr id="744" name="Google Shape;74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77" y="3163977"/>
            <a:ext cx="8863806" cy="283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요추 중심 탐지 - 입력과 출력</a:t>
            </a:r>
            <a:endParaRPr/>
          </a:p>
        </p:txBody>
      </p:sp>
      <p:sp>
        <p:nvSpPr>
          <p:cNvPr id="750" name="Google Shape;750;p12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512 x 256 X-Ray 영상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요추의 중심 좌표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방법 - 각 요추에 대한 작은 이미지로 자름</a:t>
            </a:r>
            <a:endParaRPr/>
          </a:p>
        </p:txBody>
      </p:sp>
      <p:sp>
        <p:nvSpPr>
          <p:cNvPr id="756" name="Google Shape;756;p12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757" name="Google Shape;75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65" y="2046339"/>
            <a:ext cx="3418783" cy="313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047" y="3309560"/>
            <a:ext cx="5234883" cy="97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요추 분할 - 방법</a:t>
            </a:r>
            <a:endParaRPr/>
          </a:p>
        </p:txBody>
      </p:sp>
      <p:sp>
        <p:nvSpPr>
          <p:cNvPr id="764" name="Google Shape;764;p12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M-Net을 사용</a:t>
            </a:r>
            <a:endParaRPr/>
          </a:p>
        </p:txBody>
      </p:sp>
      <p:pic>
        <p:nvPicPr>
          <p:cNvPr id="765" name="Google Shape;76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147" y="3046339"/>
            <a:ext cx="5863704" cy="254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요추 분할 - 모델 구조</a:t>
            </a:r>
            <a:endParaRPr/>
          </a:p>
        </p:txBody>
      </p:sp>
      <p:sp>
        <p:nvSpPr>
          <p:cNvPr id="771" name="Google Shape;771;p12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M-Net 사용</a:t>
            </a:r>
            <a:endParaRPr/>
          </a:p>
        </p:txBody>
      </p:sp>
      <p:pic>
        <p:nvPicPr>
          <p:cNvPr id="772" name="Google Shape;77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551" y="2448203"/>
            <a:ext cx="7607249" cy="3545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2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요추 분할 - 입력과 출력</a:t>
            </a:r>
            <a:endParaRPr/>
          </a:p>
        </p:txBody>
      </p:sp>
      <p:sp>
        <p:nvSpPr>
          <p:cNvPr id="778" name="Google Shape;778;p12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탐지한 요추 중심으로 잘라낸 영상을 224 x 224로 리사이즈한 영상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요추 모양을 결정하는 8개 좌표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정확도 82.9%, AUROC 0.940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92" y="5112527"/>
            <a:ext cx="9378444" cy="85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209" y="2431521"/>
            <a:ext cx="7625556" cy="262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00085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방법 </a:t>
            </a:r>
            <a:r>
              <a:rPr lang="en-US" altLang="ko-KR"/>
              <a:t>- </a:t>
            </a:r>
            <a:r>
              <a:rPr lang="ko-KR" altLang="en-US"/>
              <a:t>분할 결과를 미세조정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0711D-015F-4941-BC0B-916B51A31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85" name="Google Shape;78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247" y="2050103"/>
            <a:ext cx="5841859" cy="3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2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방법 - 분할 결과를 미세조정</a:t>
            </a:r>
            <a:endParaRPr/>
          </a:p>
        </p:txBody>
      </p:sp>
      <p:sp>
        <p:nvSpPr>
          <p:cNvPr id="791" name="Google Shape;791;p12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영상처리 기법 ‘level-set method’를 사용.  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 - 요추 중심 탐지</a:t>
            </a:r>
            <a:endParaRPr/>
          </a:p>
        </p:txBody>
      </p:sp>
      <p:sp>
        <p:nvSpPr>
          <p:cNvPr id="797" name="Google Shape;797;p12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pixel 단위 거리 차이</a:t>
            </a:r>
            <a:endParaRPr/>
          </a:p>
        </p:txBody>
      </p:sp>
      <p:pic>
        <p:nvPicPr>
          <p:cNvPr id="798" name="Google Shape;79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69" y="2711373"/>
            <a:ext cx="7987823" cy="5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 - 요추 분할</a:t>
            </a:r>
            <a:endParaRPr/>
          </a:p>
        </p:txBody>
      </p:sp>
      <p:sp>
        <p:nvSpPr>
          <p:cNvPr id="804" name="Google Shape;804;p12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805" name="Google Shape;80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100" y="2019527"/>
            <a:ext cx="6416394" cy="392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 - 요추 분할</a:t>
            </a:r>
            <a:endParaRPr/>
          </a:p>
        </p:txBody>
      </p:sp>
      <p:sp>
        <p:nvSpPr>
          <p:cNvPr id="811" name="Google Shape;811;p12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812" name="Google Shape;81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07" y="2168217"/>
            <a:ext cx="3595283" cy="6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175" y="2168217"/>
            <a:ext cx="4057246" cy="6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94" y="3211373"/>
            <a:ext cx="8781256" cy="2321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기존 방법과 결과 비교</a:t>
            </a:r>
          </a:p>
        </p:txBody>
      </p:sp>
      <p:sp>
        <p:nvSpPr>
          <p:cNvPr id="820" name="Google Shape;820;p130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a, c</a:t>
            </a:r>
            <a:r>
              <a:rPr lang="ko-KR" altLang="en-US"/>
              <a:t>가 제안된 방법</a:t>
            </a:r>
            <a:r>
              <a:rPr lang="en-US" altLang="ko-KR"/>
              <a:t>, b, d</a:t>
            </a:r>
            <a:r>
              <a:rPr lang="ko-KR" altLang="en-US"/>
              <a:t>가 기존 </a:t>
            </a:r>
            <a:r>
              <a:rPr lang="en-US" altLang="ko-KR"/>
              <a:t>M-Net</a:t>
            </a:r>
            <a:r>
              <a:rPr lang="ko-KR" altLang="en-US"/>
              <a:t>의 방법</a:t>
            </a:r>
          </a:p>
        </p:txBody>
      </p:sp>
      <p:pic>
        <p:nvPicPr>
          <p:cNvPr id="821" name="Google Shape;82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307" y="2304879"/>
            <a:ext cx="7626531" cy="382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3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827" name="Google Shape;827;p13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전체적으로 목적을 달성하기 위해 몇가지 기법을 종합 사용함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5개의 요추를 개별적 분할하기 위해 각 요추를 deep learning 모델로 찾아냈다.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M-Net을 개선하기 위해 기존 영상처리 기법을 적용했다.</a:t>
            </a: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필요한 만큼 기존 연구 결과를 활용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요추 탐지를 위해 Pose-Net을 참조하였고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요추 분할을 위해 M-Net을 가져다 사용하였다.</a:t>
            </a:r>
            <a:endParaRPr/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2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3033"/>
              <a:t>Electrodiagnostic Nerve Tests: Understanding Healthy Peripheral Nerves</a:t>
            </a:r>
            <a:endParaRPr sz="2600"/>
          </a:p>
          <a:p>
            <a:endParaRPr sz="2600"/>
          </a:p>
          <a:p>
            <a:r>
              <a:rPr lang="en" sz="1950"/>
              <a:t>Alberta 대학 석사 논문, 2019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https://era.library.ualberta.ca/items/6c4fd8c9-2042-497a-b9c5-19dc75884d81/view/1bb94d78-cda2-4e14-8ace-07be296fbd90/Bell_James_M_201909_MSc.pdf</a:t>
            </a:r>
            <a:endParaRPr sz="1950"/>
          </a:p>
        </p:txBody>
      </p:sp>
      <p:sp>
        <p:nvSpPr>
          <p:cNvPr id="833" name="Google Shape;833;p132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9</a:t>
            </a:r>
            <a:endParaRPr sz="325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3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839" name="Google Shape;839;p13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James Malcolm Bell,  Departments of Neuroscience and Computing Science University of Alberta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개요</a:t>
            </a:r>
            <a:endParaRPr/>
          </a:p>
        </p:txBody>
      </p:sp>
      <p:sp>
        <p:nvSpPr>
          <p:cNvPr id="845" name="Google Shape;845;p13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기반 NET(Nerve Excitability Test) 데이터를 구축하였다.</a:t>
            </a:r>
            <a:endParaRPr/>
          </a:p>
          <a:p>
            <a:r>
              <a:rPr lang="en"/>
              <a:t>결측치를 채워 넣었다.</a:t>
            </a:r>
            <a:endParaRPr/>
          </a:p>
          <a:p>
            <a:r>
              <a:rPr lang="en"/>
              <a:t>각 사이트별 이질성이 있으나 신경 건강 측면인 면에서 영향이 없고, 통합에 문제 없다.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3개국의 데이터를 모았으나, 데이터 수가 적다. 150, 84, 42</a:t>
            </a:r>
            <a:endParaRPr/>
          </a:p>
          <a:p>
            <a:r>
              <a:rPr lang="en"/>
              <a:t>결측있는 데이터가 있다. 이를 채우기 위한 방법을 제안하였다.</a:t>
            </a:r>
            <a:endParaRPr/>
          </a:p>
          <a:p>
            <a:r>
              <a:rPr lang="en"/>
              <a:t>각 사이트별 이질성은 유지하며 채웠다.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GoogleLenet 전이학습 시에 일반 CNN보다 성능이 낮다. 대상 데이터의 특성에 기인한 듯.</a:t>
            </a:r>
            <a:endParaRPr/>
          </a:p>
          <a:p>
            <a:r>
              <a:rPr lang="en"/>
              <a:t>trial 정도의 수준.</a:t>
            </a:r>
            <a:endParaRPr/>
          </a:p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C558A-A9AC-4C2D-BB6D-88EFACD48614}"/>
              </a:ext>
            </a:extLst>
          </p:cNvPr>
          <p:cNvSpPr txBox="1"/>
          <p:nvPr/>
        </p:nvSpPr>
        <p:spPr>
          <a:xfrm>
            <a:off x="2998177" y="5732952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여기서의 결과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전이학습이 더 결과가 </a:t>
            </a:r>
            <a:r>
              <a:rPr lang="ko-KR" altLang="en-US" dirty="0" err="1">
                <a:solidFill>
                  <a:srgbClr val="FF0000"/>
                </a:solidFill>
              </a:rPr>
              <a:t>안좋았음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026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논문 구조</a:t>
            </a:r>
            <a:endParaRPr/>
          </a:p>
        </p:txBody>
      </p:sp>
      <p:sp>
        <p:nvSpPr>
          <p:cNvPr id="851" name="Google Shape;851;p13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배경 소개</a:t>
            </a:r>
            <a:endParaRPr/>
          </a:p>
          <a:p>
            <a:r>
              <a:rPr lang="en"/>
              <a:t>결측치 채우기</a:t>
            </a:r>
            <a:endParaRPr/>
          </a:p>
          <a:p>
            <a:r>
              <a:rPr lang="en"/>
              <a:t>이질성, 동질성 측정</a:t>
            </a:r>
            <a:endParaRPr/>
          </a:p>
          <a:p>
            <a:r>
              <a:rPr lang="en"/>
              <a:t>신경 건강 점수</a:t>
            </a:r>
            <a:endParaRPr/>
          </a:p>
          <a:p>
            <a:r>
              <a:rPr lang="en"/>
              <a:t>토론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목표</a:t>
            </a:r>
            <a:endParaRPr/>
          </a:p>
        </p:txBody>
      </p:sp>
      <p:sp>
        <p:nvSpPr>
          <p:cNvPr id="857" name="Google Shape;857;p13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목표 1 : 수집된 데이터의 결측치를 채우자</a:t>
            </a:r>
            <a:endParaRPr/>
          </a:p>
          <a:p>
            <a:r>
              <a:rPr lang="en"/>
              <a:t>목표 2 : 사이트별 이질성 파악. 하지만 전체 데이터로서 동질성 확보.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NET 데이터</a:t>
            </a:r>
            <a:endParaRPr/>
          </a:p>
        </p:txBody>
      </p:sp>
      <p:sp>
        <p:nvSpPr>
          <p:cNvPr id="863" name="Google Shape;863;p13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32개의 feature를 사용.</a:t>
            </a:r>
            <a:endParaRPr/>
          </a:p>
          <a:p>
            <a:r>
              <a:rPr lang="en"/>
              <a:t>이중 4개의 feature가 결측치가 있다.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38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/>
              <a:t>목표 1. 결측치 채우기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수집 대상 데이터</a:t>
            </a:r>
            <a:endParaRPr/>
          </a:p>
        </p:txBody>
      </p:sp>
      <p:sp>
        <p:nvSpPr>
          <p:cNvPr id="874" name="Google Shape;874;p13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이중 Canada, Japan, Portugal의 데이터만 수집</a:t>
            </a:r>
            <a:endParaRPr/>
          </a:p>
        </p:txBody>
      </p:sp>
      <p:pic>
        <p:nvPicPr>
          <p:cNvPr id="875" name="Google Shape;87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019" y="2069079"/>
            <a:ext cx="7573963" cy="2548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결측 feature 상황</a:t>
            </a:r>
            <a:endParaRPr/>
          </a:p>
        </p:txBody>
      </p:sp>
      <p:sp>
        <p:nvSpPr>
          <p:cNvPr id="881" name="Google Shape;881;p14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882" name="Google Shape;88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820" y="2154567"/>
            <a:ext cx="8505671" cy="378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4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실험 방법</a:t>
            </a:r>
            <a:endParaRPr/>
          </a:p>
        </p:txBody>
      </p:sp>
      <p:sp>
        <p:nvSpPr>
          <p:cNvPr id="888" name="Google Shape;888;p14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결측치 없는 244개 데이터를 사용</a:t>
            </a:r>
            <a:endParaRPr/>
          </a:p>
          <a:p>
            <a:r>
              <a:rPr lang="en"/>
              <a:t>실체 결측 비율데로 비결측 데이터 199개와 결측 데이터 45개를 생성</a:t>
            </a:r>
            <a:endParaRPr/>
          </a:p>
          <a:p>
            <a:r>
              <a:rPr lang="en"/>
              <a:t>각 방법으로 결측치를 채움</a:t>
            </a:r>
            <a:endParaRPr/>
          </a:p>
          <a:p>
            <a:r>
              <a:rPr lang="en"/>
              <a:t>원 정답과 채운 값 과의 MSE를 측정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목표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MSE를 최소로</a:t>
            </a:r>
            <a:endParaRPr/>
          </a:p>
          <a:p>
            <a:r>
              <a:rPr lang="en"/>
              <a:t>사이트별 이질성을 유지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4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실험 방법</a:t>
            </a:r>
            <a:endParaRPr/>
          </a:p>
        </p:txBody>
      </p:sp>
      <p:sp>
        <p:nvSpPr>
          <p:cNvPr id="894" name="Google Shape;894;p14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895" name="Google Shape;89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76" y="1891452"/>
            <a:ext cx="9483880" cy="392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43"/>
          <p:cNvSpPr/>
          <p:nvPr/>
        </p:nvSpPr>
        <p:spPr>
          <a:xfrm>
            <a:off x="804077" y="1918698"/>
            <a:ext cx="5261750" cy="20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endParaRPr sz="1950"/>
          </a:p>
        </p:txBody>
      </p:sp>
      <p:sp>
        <p:nvSpPr>
          <p:cNvPr id="901" name="Google Shape;901;p14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적용 방법</a:t>
            </a:r>
            <a:endParaRPr/>
          </a:p>
        </p:txBody>
      </p:sp>
      <p:sp>
        <p:nvSpPr>
          <p:cNvPr id="902" name="Google Shape;902;p14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Mean : Mean Imputation</a:t>
            </a:r>
            <a:endParaRPr/>
          </a:p>
          <a:p>
            <a:r>
              <a:rPr lang="en"/>
              <a:t>DA : Data Augmentation</a:t>
            </a:r>
            <a:endParaRPr/>
          </a:p>
          <a:p>
            <a:r>
              <a:rPr lang="en"/>
              <a:t>PCA : PCA with ALS</a:t>
            </a:r>
            <a:endParaRPr/>
          </a:p>
          <a:p>
            <a:r>
              <a:rPr lang="en"/>
              <a:t>iPCA : Iterating PCA with ALS</a:t>
            </a:r>
            <a:endParaRPr/>
          </a:p>
          <a:p>
            <a:r>
              <a:rPr lang="en"/>
              <a:t>Regr : Linear Regression Predictor</a:t>
            </a:r>
            <a:endParaRPr/>
          </a:p>
          <a:p>
            <a:r>
              <a:rPr lang="en"/>
              <a:t>iRegr : Iterating Linear Regression Predictor</a:t>
            </a:r>
            <a:endParaRPr/>
          </a:p>
          <a:p>
            <a:r>
              <a:rPr lang="en"/>
              <a:t>AE : AutoEncoder</a:t>
            </a:r>
            <a:endParaRPr/>
          </a:p>
          <a:p>
            <a:r>
              <a:rPr lang="en"/>
              <a:t>iAE : Iterating AutoEncoder</a:t>
            </a:r>
            <a:endParaRPr/>
          </a:p>
          <a:p>
            <a:r>
              <a:rPr lang="en"/>
              <a:t>Casc : Cascading AutoEncoder</a:t>
            </a:r>
            <a:endParaRPr/>
          </a:p>
          <a:p>
            <a:r>
              <a:rPr lang="en"/>
              <a:t>iCasc : Iterating Cascading AutoEncoder</a:t>
            </a:r>
            <a:endParaRPr/>
          </a:p>
        </p:txBody>
      </p:sp>
      <p:sp>
        <p:nvSpPr>
          <p:cNvPr id="903" name="Google Shape;903;p143"/>
          <p:cNvSpPr txBox="1"/>
          <p:nvPr/>
        </p:nvSpPr>
        <p:spPr>
          <a:xfrm>
            <a:off x="6065827" y="2638302"/>
            <a:ext cx="1377675" cy="45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1950"/>
              <a:t>기존 방법</a:t>
            </a:r>
            <a:endParaRPr sz="195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4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AutoEncoder 방법 상세</a:t>
            </a:r>
            <a:endParaRPr/>
          </a:p>
        </p:txBody>
      </p:sp>
      <p:sp>
        <p:nvSpPr>
          <p:cNvPr id="909" name="Google Shape;909;p14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상세 방법은 기술되어 있지 않음</a:t>
            </a:r>
            <a:endParaRPr/>
          </a:p>
          <a:p>
            <a:r>
              <a:rPr lang="en"/>
              <a:t>학습 방법도 기술되어 있지 않음.</a:t>
            </a:r>
            <a:endParaRPr/>
          </a:p>
          <a:p>
            <a:r>
              <a:rPr lang="en"/>
              <a:t>학습 데이터와 검증데이터가 분리되어 있지 않다. 가장 큰 문제점.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</a:t>
            </a:r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전이학습을 사용함.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사용 안했을 경우 정확도 87.9%, AUROC 0.94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전이학습의 경우 정확도 84.5%, AUROC 0.93</a:t>
            </a:r>
            <a:endParaRPr/>
          </a:p>
          <a:p>
            <a:pPr marL="990570"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학습 데이터에 대한 정확도와 AUROC를 99.7%, 0.99라고 명시함. 의미 없다.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10352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4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참고 - AutoEncoder를 사용한 디노이징</a:t>
            </a:r>
            <a:endParaRPr/>
          </a:p>
        </p:txBody>
      </p:sp>
      <p:sp>
        <p:nvSpPr>
          <p:cNvPr id="915" name="Google Shape;915;p14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원본 이미지에 노이즈를 첨가한 것을 입력으로, 원본을 출력으로 학습</a:t>
            </a:r>
            <a:endParaRPr/>
          </a:p>
        </p:txBody>
      </p:sp>
      <p:pic>
        <p:nvPicPr>
          <p:cNvPr id="916" name="Google Shape;91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044" y="2323161"/>
            <a:ext cx="3900488" cy="283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829" y="3277631"/>
            <a:ext cx="918369" cy="92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3771" y="3215381"/>
            <a:ext cx="908050" cy="918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추측 - AutoEncoder 방법</a:t>
            </a:r>
            <a:endParaRPr/>
          </a:p>
        </p:txBody>
      </p:sp>
      <p:sp>
        <p:nvSpPr>
          <p:cNvPr id="924" name="Google Shape;924;p14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특정 필셀의 값이 결측된, 0 노이즈인 상황이다.</a:t>
            </a:r>
            <a:endParaRPr/>
          </a:p>
        </p:txBody>
      </p:sp>
      <p:pic>
        <p:nvPicPr>
          <p:cNvPr id="925" name="Google Shape;92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044" y="2323161"/>
            <a:ext cx="3900488" cy="283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771" y="3215381"/>
            <a:ext cx="908050" cy="91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348" y="3282804"/>
            <a:ext cx="908050" cy="9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46"/>
          <p:cNvSpPr/>
          <p:nvPr/>
        </p:nvSpPr>
        <p:spPr>
          <a:xfrm>
            <a:off x="2101883" y="3689975"/>
            <a:ext cx="70525" cy="9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endParaRPr sz="1950"/>
          </a:p>
        </p:txBody>
      </p:sp>
      <p:pic>
        <p:nvPicPr>
          <p:cNvPr id="929" name="Google Shape;929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2402" y="910300"/>
            <a:ext cx="2093217" cy="160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4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추측 - Iterating AutoEncoder 방법</a:t>
            </a:r>
            <a:endParaRPr/>
          </a:p>
        </p:txBody>
      </p:sp>
      <p:sp>
        <p:nvSpPr>
          <p:cNvPr id="935" name="Google Shape;935;p14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(완결 199개 + 결측 45개)로 모델 학습</a:t>
            </a:r>
            <a:endParaRPr/>
          </a:p>
          <a:p>
            <a:r>
              <a:rPr lang="en"/>
              <a:t>45개의 결측치를 채움</a:t>
            </a:r>
            <a:endParaRPr/>
          </a:p>
          <a:p>
            <a:r>
              <a:rPr lang="en"/>
              <a:t>위의 과정을 반복함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추측 - Cascading AutoEncoder</a:t>
            </a:r>
            <a:endParaRPr/>
          </a:p>
        </p:txBody>
      </p:sp>
      <p:sp>
        <p:nvSpPr>
          <p:cNvPr id="941" name="Google Shape;941;p14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방법</a:t>
            </a:r>
            <a:endParaRPr/>
          </a:p>
          <a:p>
            <a:pPr>
              <a:spcBef>
                <a:spcPts val="1733"/>
              </a:spcBef>
              <a:buAutoNum type="arabicPeriod"/>
            </a:pPr>
            <a:r>
              <a:rPr lang="en"/>
              <a:t>결측 없는 24개의 feature를 AutoEncoder로 학습함</a:t>
            </a:r>
            <a:endParaRPr/>
          </a:p>
          <a:p>
            <a:pPr>
              <a:buAutoNum type="arabicPeriod"/>
            </a:pPr>
            <a:r>
              <a:rPr lang="en"/>
              <a:t>학습된 모델의 중간층을 사용하여 결측치 M1를 학습함.</a:t>
            </a:r>
            <a:endParaRPr/>
          </a:p>
          <a:p>
            <a:pPr>
              <a:buAutoNum type="arabicPeriod"/>
            </a:pPr>
            <a:r>
              <a:rPr lang="en"/>
              <a:t>그다음 결측 feature M2 학습시에는 M1도 사용</a:t>
            </a:r>
            <a:endParaRPr/>
          </a:p>
          <a:p>
            <a:pPr>
              <a:buAutoNum type="arabicPeriod"/>
            </a:pPr>
            <a:r>
              <a:rPr lang="en"/>
              <a:t>이를 마지막 결측 feature M4까지</a:t>
            </a:r>
            <a:endParaRPr/>
          </a:p>
        </p:txBody>
      </p:sp>
      <p:pic>
        <p:nvPicPr>
          <p:cNvPr id="942" name="Google Shape;94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092" y="1574578"/>
            <a:ext cx="3054350" cy="413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4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추측 - Iterating Cascading AutoEncoder</a:t>
            </a:r>
            <a:endParaRPr/>
          </a:p>
        </p:txBody>
      </p:sp>
      <p:sp>
        <p:nvSpPr>
          <p:cNvPr id="948" name="Google Shape;948;p14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(완결 199개 + 결측 45개)로 모델 학습</a:t>
            </a:r>
            <a:endParaRPr/>
          </a:p>
          <a:p>
            <a:r>
              <a:rPr lang="en"/>
              <a:t>Cascading AutoEncoder로 45개의 결측치를 채움</a:t>
            </a:r>
            <a:endParaRPr/>
          </a:p>
          <a:p>
            <a:r>
              <a:rPr lang="en"/>
              <a:t>위의 과정을 반복함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sp>
        <p:nvSpPr>
          <p:cNvPr id="954" name="Google Shape;954;p15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955" name="Google Shape;95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544" y="1409965"/>
            <a:ext cx="8182769" cy="46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51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/>
              <a:t>목표 2. 사이트 별 이질성 파악. 전체 데이터로서 동질성 확보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사이트별 이질성</a:t>
            </a:r>
            <a:endParaRPr/>
          </a:p>
        </p:txBody>
      </p:sp>
      <p:sp>
        <p:nvSpPr>
          <p:cNvPr id="966" name="Google Shape;966;p15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Batch Effect : 사이트 별 환경 차이에 기인</a:t>
            </a:r>
            <a:endParaRPr/>
          </a:p>
          <a:p>
            <a:r>
              <a:rPr lang="en"/>
              <a:t>Biological Effect : 생물학적 차이에 기인</a:t>
            </a:r>
            <a:endParaRPr/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5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Variation of Information</a:t>
            </a:r>
            <a:endParaRPr/>
          </a:p>
        </p:txBody>
      </p:sp>
      <p:sp>
        <p:nvSpPr>
          <p:cNvPr id="972" name="Google Shape;972;p15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2 군집 간 거리</a:t>
            </a:r>
            <a:endParaRPr/>
          </a:p>
          <a:p>
            <a:r>
              <a:rPr lang="en"/>
              <a:t>Mutual Information의 상대적인 값</a:t>
            </a:r>
            <a:endParaRPr/>
          </a:p>
        </p:txBody>
      </p:sp>
      <p:pic>
        <p:nvPicPr>
          <p:cNvPr id="973" name="Google Shape;97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084" y="2808954"/>
            <a:ext cx="3374231" cy="241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5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균일성 측정 방법</a:t>
            </a:r>
            <a:endParaRPr/>
          </a:p>
        </p:txBody>
      </p:sp>
      <p:sp>
        <p:nvSpPr>
          <p:cNvPr id="979" name="Google Shape;979;p15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VI를 측정하여.</a:t>
            </a:r>
            <a:endParaRPr/>
          </a:p>
          <a:p>
            <a:r>
              <a:rPr lang="en"/>
              <a:t>논문의 주요 내용</a:t>
            </a: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방법이 꽤 복잡하다. 적절?</a:t>
            </a:r>
            <a:endParaRPr/>
          </a:p>
        </p:txBody>
      </p:sp>
      <p:pic>
        <p:nvPicPr>
          <p:cNvPr id="980" name="Google Shape;98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251" y="786561"/>
            <a:ext cx="4365780" cy="528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B0F3E-B16E-4BE9-97BF-C67A1066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708B91-8A0F-4918-898D-4B0883E5A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064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</a:t>
            </a:r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LR을 위해 영상 데이터를 1차원 데이터로 변환함.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262" y="2600361"/>
            <a:ext cx="6806989" cy="3090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577416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5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 / 결론</a:t>
            </a:r>
            <a:endParaRPr/>
          </a:p>
        </p:txBody>
      </p:sp>
      <p:sp>
        <p:nvSpPr>
          <p:cNvPr id="986" name="Google Shape;986;p15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전체 데이터의 동질성 점수가 95%. 데이터 출처의 의존성이 작다는 것을 의미.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의미 있는 사이트별 이질성이 없다. </a:t>
            </a:r>
            <a:endParaRPr/>
          </a:p>
          <a:p>
            <a:r>
              <a:rPr lang="en"/>
              <a:t>각 사이트의 데이터를 하나의 데이터로 통합할 수 있다.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5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992" name="Google Shape;992;p15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사이트별 이질성 있는 데이터의 통합의 타당성을 확보.</a:t>
            </a:r>
            <a:endParaRPr/>
          </a:p>
          <a:p>
            <a:r>
              <a:rPr lang="en"/>
              <a:t>결측치 있는 데이터를 버리지 않고 채우려 노력함. 하지만 시험 방법은 잘못됐다. 학습과 검증의 데이터를 분리하지 않았다.</a:t>
            </a:r>
            <a:endParaRPr/>
          </a:p>
          <a:p>
            <a:r>
              <a:rPr lang="en"/>
              <a:t>결측치 채우기의 각 상세 방법이 기술되지 않음. 실험의 신빙성을 생각하게 함.</a:t>
            </a: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질문과 대답</a:t>
            </a:r>
            <a:endParaRPr/>
          </a:p>
        </p:txBody>
      </p:sp>
      <p:sp>
        <p:nvSpPr>
          <p:cNvPr id="998" name="Google Shape;998;p15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indent="-412737">
              <a:buSzPts val="2400"/>
            </a:pPr>
            <a:r>
              <a:rPr lang="en" sz="2600"/>
              <a:t>Q : </a:t>
            </a:r>
            <a:r>
              <a:rPr lang="en" sz="2600">
                <a:solidFill>
                  <a:schemeClr val="dk1"/>
                </a:solidFill>
              </a:rPr>
              <a:t>서로 다른 국가의 데이터의 이질성, 불완전 검사결과를 합쳐서 분석하는 방법</a:t>
            </a:r>
            <a:endParaRPr sz="2600">
              <a:solidFill>
                <a:schemeClr val="dk1"/>
              </a:solidFill>
            </a:endParaRPr>
          </a:p>
          <a:p>
            <a:pPr indent="-412737">
              <a:buClr>
                <a:schemeClr val="dk1"/>
              </a:buClr>
              <a:buSzPts val="2400"/>
            </a:pPr>
            <a:r>
              <a:rPr lang="en" sz="2600">
                <a:solidFill>
                  <a:schemeClr val="dk1"/>
                </a:solidFill>
              </a:rPr>
              <a:t>A : 합쳐서 분석한 것이 아니라, 합치기 위하여 그 타당성을 분석한 것이다. 데이터를 버리지 않기 위하여 결측치를 채운 것이다.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질문과 대답</a:t>
            </a:r>
            <a:endParaRPr/>
          </a:p>
        </p:txBody>
      </p:sp>
      <p:sp>
        <p:nvSpPr>
          <p:cNvPr id="1004" name="Google Shape;1004;p15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indent="-412737">
              <a:buSzPts val="2400"/>
            </a:pPr>
            <a:r>
              <a:rPr lang="en" sz="2600"/>
              <a:t>Q : </a:t>
            </a:r>
            <a:r>
              <a:rPr lang="en" sz="2600">
                <a:solidFill>
                  <a:schemeClr val="dk1"/>
                </a:solidFill>
              </a:rPr>
              <a:t>아직까지 모르는 지표의 의미를 DL 결과를 통해서 추정할 수 있는 방법</a:t>
            </a:r>
            <a:endParaRPr sz="2600">
              <a:solidFill>
                <a:schemeClr val="dk1"/>
              </a:solidFill>
            </a:endParaRPr>
          </a:p>
          <a:p>
            <a:pPr indent="-412737">
              <a:buClr>
                <a:schemeClr val="dk1"/>
              </a:buClr>
              <a:buSzPts val="2400"/>
            </a:pPr>
            <a:r>
              <a:rPr lang="en" sz="2600">
                <a:solidFill>
                  <a:schemeClr val="dk1"/>
                </a:solidFill>
              </a:rPr>
              <a:t>A : 논문에서 이런 방법을 언급하지 않았다. DL을 통해 결측치를 채우는 방법을 시도을 뿐이다.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9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3033"/>
              <a:t>The RSNA Pediatric Bone Age Machine Learning Challenge</a:t>
            </a:r>
            <a:endParaRPr sz="2600"/>
          </a:p>
          <a:p>
            <a:endParaRPr sz="2600"/>
          </a:p>
          <a:p>
            <a:r>
              <a:rPr lang="en" sz="1950"/>
              <a:t>RadiologyVol. 290, No. 2, 2018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https://pubs.rsna.org/doi/10.1148/radiol.2018180736</a:t>
            </a:r>
            <a:endParaRPr sz="1950"/>
          </a:p>
        </p:txBody>
      </p:sp>
      <p:sp>
        <p:nvSpPr>
          <p:cNvPr id="1010" name="Google Shape;1010;p159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10</a:t>
            </a:r>
            <a:endParaRPr sz="325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1016" name="Google Shape;1016;p16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SafwanS.Halabi,MD • LucianoM.Prevedello,MD • JayashreeKalpathy-Cramer,PhD • ArtemB.Mamonov,PhD • AlexanderBilbily,MD,BHSc • MarkCicero,MD,BESc,FRCPC • IanPan,MA • LucasAraújoPereira,BSc • RafaelTeixeiraSousa,MSc • NitamarAbdala,MD,PhD • FelipeCamposKitamura,MD,MSc • HansH. odberg,PhD • LeonChen,MD • GeorgeShih,MD • KatherineAndriole,PhD • MarcD.Kohli,MD • BradleyJ.Erickson,MD,PhD • AdamE.Flanders,MD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From the Department of Radiology, Stanford University, 300 Pasteur Dr, MC 5105, Stanford, CA 94305 (S.S.H.); Department of Radiology,  e Ohio State University Wexner Medical Center, Columbus, Ohio (L.M.P.); Athinoula A. Martinos Center for Biomedical Imaging, Department of Radiology, Massachusetts General Hospital/ Harvard Medical School, Boston, Mass (J.K.C.); Massachusetts General Hospital &amp; Brigham and Women’s Hospital Center for Clinical Data Science, Boston, Mass (A.B.M., K.A.); Department of Radiology, University of Toronto, Toronto, Ontario, Canada (A.B.); Department of Radiology, St. Michael’s Hospital, Toronto, Ontario, Canada (M.C.); Department of Diagnostic Imaging, Warren Alpert Medical School of Brown University, Rhode Island Hospital, Providence, RI (I.P.); Universidade Federal de Goiás, Goiânia, Brazil (L.A.P., R.T.S.); Universidade Federal de São Paulo, São Paulo, Brazil (N.A., F.C.K.); Visiana, Hørsholm, Denmark (H.H.T.); MD.ai, New York, NY (L.C.); Department of Radiology, Weill Cornell Medicine, New York, NY (G.S.) Department of Radiology, University of California–San Francisco, San Francisco, Calif (M.D.K.); Department of Radiology, Mayo Clinic, Rochester, Minn (B.J.E.); and Department of Radiology,  omas Je erson University, Philadelphia, Pa (A.E.F.</a:t>
            </a:r>
            <a:endParaRPr sz="1300">
              <a:solidFill>
                <a:schemeClr val="dk1"/>
              </a:solidFill>
            </a:endParaRPr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논문 개요</a:t>
            </a:r>
            <a:endParaRPr/>
          </a:p>
        </p:txBody>
      </p:sp>
      <p:sp>
        <p:nvSpPr>
          <p:cNvPr id="1022" name="Google Shape;1022;p16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RSNA(The Radiological Society of North America)에서 개최한 대회의 결과.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대회명 : Pediatric Bone Age Machine Learning Challenge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소아 손 방사진 영상으로 뼈 나이 추정</a:t>
            </a:r>
            <a:endParaRPr>
              <a:solidFill>
                <a:schemeClr val="dk1"/>
              </a:solidFill>
            </a:endParaRPr>
          </a:p>
          <a:p>
            <a:pPr indent="0">
              <a:spcBef>
                <a:spcPts val="1733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>
              <a:spcBef>
                <a:spcPts val="1733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상위 5개의 방법을 설명함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3" name="Google Shape;102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192" y="3007231"/>
            <a:ext cx="2136848" cy="258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6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구성</a:t>
            </a:r>
            <a:endParaRPr/>
          </a:p>
        </p:txBody>
      </p:sp>
      <p:sp>
        <p:nvSpPr>
          <p:cNvPr id="1029" name="Google Shape;1029;p16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1030" name="Google Shape;103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160" y="2527871"/>
            <a:ext cx="6325394" cy="306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6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레이블링</a:t>
            </a:r>
            <a:endParaRPr/>
          </a:p>
        </p:txBody>
      </p:sp>
      <p:sp>
        <p:nvSpPr>
          <p:cNvPr id="1036" name="Google Shape;1036;p16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6명의 소아 방사선 전문의가 추정.</a:t>
            </a:r>
            <a:endParaRPr/>
          </a:p>
          <a:p>
            <a:r>
              <a:rPr lang="en"/>
              <a:t>평균값 사용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6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대회 결과</a:t>
            </a:r>
            <a:endParaRPr/>
          </a:p>
        </p:txBody>
      </p:sp>
      <p:sp>
        <p:nvSpPr>
          <p:cNvPr id="1042" name="Google Shape;1042;p16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260 팀 등록, 45팀이 105개 제출</a:t>
            </a:r>
            <a:endParaRPr/>
          </a:p>
          <a:p>
            <a:r>
              <a:rPr lang="en"/>
              <a:t>대부분 CNN을 사용한 딥러닝</a:t>
            </a:r>
            <a:endParaRPr/>
          </a:p>
          <a:p>
            <a:r>
              <a:rPr lang="en"/>
              <a:t>상위 결과는 4.x 개월 정도의 오차</a:t>
            </a:r>
            <a:endParaRPr/>
          </a:p>
        </p:txBody>
      </p:sp>
      <p:pic>
        <p:nvPicPr>
          <p:cNvPr id="1043" name="Google Shape;1043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668" y="2114213"/>
            <a:ext cx="3610074" cy="347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</a:t>
            </a:r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 dirty="0"/>
              <a:t>사용된 데이터를 공유하고 있다.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u="sng" dirty="0">
                <a:solidFill>
                  <a:schemeClr val="accent5"/>
                </a:solidFill>
                <a:hlinkClick r:id="rId3"/>
              </a:rPr>
              <a:t>https://dataverse.harvard.edu/dataset.xhtml?persistentId=doi:10.7910/DVN/1YRRAC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110 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14239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1위 방법 상세</a:t>
            </a:r>
            <a:endParaRPr/>
          </a:p>
        </p:txBody>
      </p:sp>
      <p:sp>
        <p:nvSpPr>
          <p:cNvPr id="1049" name="Google Shape;1049;p16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데이터를 85:15로 validation, test 데이터로 분리</a:t>
            </a:r>
            <a:endParaRPr/>
          </a:p>
          <a:p>
            <a:r>
              <a:rPr lang="en"/>
              <a:t>Keras 2.08, TensorFlow 1.3, Python 3.4</a:t>
            </a:r>
            <a:endParaRPr/>
          </a:p>
          <a:p>
            <a:r>
              <a:rPr lang="en"/>
              <a:t>40개 모델을 학습. 2대의 서버. TitanX GPU</a:t>
            </a:r>
            <a:endParaRPr/>
          </a:p>
          <a:p>
            <a:r>
              <a:rPr lang="en"/>
              <a:t>데이터 증강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학습 시 실시간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20도 회전, 상하좌우 이동 0.2, 확대 0.2, 좌우 반전</a:t>
            </a:r>
            <a:endParaRPr/>
          </a:p>
          <a:p>
            <a:r>
              <a:rPr lang="en"/>
              <a:t>배치사이즈 16, 500 epoch, 50시간, </a:t>
            </a:r>
            <a:endParaRPr/>
          </a:p>
          <a:p>
            <a:r>
              <a:rPr lang="en"/>
              <a:t>Adam optimizer, mean absolute error 로스펑션</a:t>
            </a: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예측 시 1개의 영상에서 10개 추출(상하좌우 이동을 5번, 각 좌우 반전). 이를 상위 5개 모델에 적용. 50개의 값을 평균하여 최종 출력값으로</a:t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6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1위 방법 상세</a:t>
            </a:r>
            <a:endParaRPr/>
          </a:p>
        </p:txBody>
      </p:sp>
      <p:sp>
        <p:nvSpPr>
          <p:cNvPr id="1055" name="Google Shape;1055;p16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InceptionV3 사용</a:t>
            </a:r>
            <a:endParaRPr/>
          </a:p>
          <a:p>
            <a:r>
              <a:rPr lang="en"/>
              <a:t>InceptionV3의 출력 특질과 성별의 값을 DNN의 입력으로 함.</a:t>
            </a:r>
            <a:endParaRPr/>
          </a:p>
          <a:p>
            <a:r>
              <a:rPr lang="en"/>
              <a:t>500x500의 입력 크기</a:t>
            </a:r>
            <a:endParaRPr/>
          </a:p>
          <a:p>
            <a:r>
              <a:rPr lang="en"/>
              <a:t>출력은 예측한 개월수 값</a:t>
            </a:r>
            <a:endParaRPr/>
          </a:p>
        </p:txBody>
      </p:sp>
      <p:pic>
        <p:nvPicPr>
          <p:cNvPr id="1056" name="Google Shape;1056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040" y="3242314"/>
            <a:ext cx="5768181" cy="245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6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2위 방법 상세</a:t>
            </a:r>
            <a:endParaRPr/>
          </a:p>
        </p:txBody>
      </p:sp>
      <p:sp>
        <p:nvSpPr>
          <p:cNvPr id="1062" name="Google Shape;1062;p16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원 이미지를 560x560으로 리사이즈 함(이 크기는 몇번의 시도로 찾아냄).</a:t>
            </a:r>
            <a:endParaRPr/>
          </a:p>
          <a:p>
            <a:r>
              <a:rPr lang="en"/>
              <a:t>Contrast Enhanced Adaptive Histogram Equalization 전처리</a:t>
            </a:r>
            <a:endParaRPr/>
          </a:p>
          <a:p>
            <a:r>
              <a:rPr lang="en"/>
              <a:t>각 이미지에서 7x7 위치에서 224x224 크기의 이미지 조각 49개로 잘라냄. </a:t>
            </a:r>
            <a:endParaRPr/>
          </a:p>
          <a:p>
            <a:r>
              <a:rPr lang="en"/>
              <a:t>이를 네트웤의 입력으로 사용</a:t>
            </a:r>
            <a:endParaRPr/>
          </a:p>
        </p:txBody>
      </p:sp>
      <p:pic>
        <p:nvPicPr>
          <p:cNvPr id="1063" name="Google Shape;106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472" y="3429000"/>
            <a:ext cx="5816307" cy="268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6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2위 방법 상세</a:t>
            </a:r>
            <a:endParaRPr/>
          </a:p>
        </p:txBody>
      </p:sp>
      <p:sp>
        <p:nvSpPr>
          <p:cNvPr id="1069" name="Google Shape;1069;p16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데이터를 10개로 나누어 이중 9개를 학습, 1개를 검증에 사용.</a:t>
            </a:r>
            <a:endParaRPr/>
          </a:p>
          <a:p>
            <a:r>
              <a:rPr lang="en"/>
              <a:t>ResNet50 사용. 전이학습</a:t>
            </a:r>
            <a:endParaRPr/>
          </a:p>
          <a:p>
            <a:r>
              <a:rPr lang="en"/>
              <a:t>남녀 별개로 학습 함. 2개의 네트웤.</a:t>
            </a:r>
            <a:endParaRPr/>
          </a:p>
          <a:p>
            <a:r>
              <a:rPr lang="en"/>
              <a:t>90:10으로 데이터 분리</a:t>
            </a:r>
            <a:endParaRPr/>
          </a:p>
          <a:p>
            <a:r>
              <a:rPr lang="en"/>
              <a:t>Keras 2.0, Python 2.7, GTX 1080Ti GPU 2개</a:t>
            </a:r>
            <a:endParaRPr/>
          </a:p>
          <a:p>
            <a:r>
              <a:rPr lang="en"/>
              <a:t>초기 10 epoch , Adam, 학습율 0.01</a:t>
            </a:r>
            <a:endParaRPr/>
          </a:p>
          <a:p>
            <a:r>
              <a:rPr lang="en"/>
              <a:t>이후 100 epcoh. 20 epoch마다 학습율을 반으로 줄임</a:t>
            </a:r>
            <a:endParaRPr/>
          </a:p>
          <a:p>
            <a:r>
              <a:rPr lang="en"/>
              <a:t>실시간 데이터 증강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가우시안 노이즈, 좌우 반전, 최대 30도 회전, 1.11~1.33사이로 값 변경</a:t>
            </a:r>
            <a:endParaRPr/>
          </a:p>
          <a:p>
            <a:r>
              <a:rPr lang="en"/>
              <a:t>한 성별당 3개의 모델(다른 데이터 구성), 이를 3번 반복함. 성별당 9개 모델</a:t>
            </a:r>
            <a:endParaRPr/>
          </a:p>
          <a:p>
            <a:r>
              <a:rPr lang="en"/>
              <a:t>예측 시, 49개 조각의 평균값을 사용. 9개 모델중 가장 적은 에러의 출력을 최종 출력값으로.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6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3위 방법 상세</a:t>
            </a:r>
            <a:endParaRPr/>
          </a:p>
        </p:txBody>
      </p:sp>
      <p:sp>
        <p:nvSpPr>
          <p:cNvPr id="1075" name="Google Shape;1075;p16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89885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550x550으로 리사이즈. 원 영상 비율은 유지.</a:t>
            </a:r>
            <a:endParaRPr/>
          </a:p>
          <a:p>
            <a:r>
              <a:rPr lang="en"/>
              <a:t>데이터를 5개로 분리.</a:t>
            </a:r>
            <a:endParaRPr/>
          </a:p>
          <a:p>
            <a:r>
              <a:rPr lang="en"/>
              <a:t>분리된 데이터로 5개의 모델을 학습</a:t>
            </a:r>
            <a:endParaRPr/>
          </a:p>
          <a:p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7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3위 방법 상세</a:t>
            </a:r>
            <a:endParaRPr/>
          </a:p>
        </p:txBody>
      </p:sp>
      <p:sp>
        <p:nvSpPr>
          <p:cNvPr id="1081" name="Google Shape;1081;p17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89885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영상의 네트웤 결과와 성별을 다른 네트웤의 입력으로.</a:t>
            </a:r>
            <a:endParaRPr/>
          </a:p>
          <a:p>
            <a:r>
              <a:rPr lang="en"/>
              <a:t>확장하고 축소하는 구조.</a:t>
            </a:r>
            <a:endParaRPr/>
          </a:p>
          <a:p>
            <a:r>
              <a:rPr lang="en"/>
              <a:t>일반 CNN으로. 전이학습이 아닌.</a:t>
            </a:r>
            <a:endParaRPr/>
          </a:p>
          <a:p>
            <a:r>
              <a:rPr lang="en"/>
              <a:t>Batch Normalization 사용.</a:t>
            </a:r>
            <a:endParaRPr/>
          </a:p>
          <a:p>
            <a:r>
              <a:rPr lang="en"/>
              <a:t>ResNet152 비해 100배 작은 사이즈.</a:t>
            </a:r>
            <a:endParaRPr/>
          </a:p>
          <a:p>
            <a:r>
              <a:rPr lang="en"/>
              <a:t>Keras, TensorFlow, TitanX</a:t>
            </a: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예측 시, 상위 4개 모델 출력의 평균을 최종 출력 값으로</a:t>
            </a:r>
            <a:endParaRPr/>
          </a:p>
        </p:txBody>
      </p:sp>
      <p:pic>
        <p:nvPicPr>
          <p:cNvPr id="1082" name="Google Shape;1082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888" y="1379619"/>
            <a:ext cx="2342356" cy="254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932" y="4083596"/>
            <a:ext cx="2690269" cy="163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4위 방법 상세</a:t>
            </a:r>
            <a:endParaRPr/>
          </a:p>
        </p:txBody>
      </p:sp>
      <p:sp>
        <p:nvSpPr>
          <p:cNvPr id="1089" name="Google Shape;1089;p17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비 딥러닝 방법</a:t>
            </a:r>
            <a:endParaRPr/>
          </a:p>
          <a:p>
            <a:r>
              <a:rPr lang="en"/>
              <a:t>3 단계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윤곽선 추출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추출된 윤곽선으로 3개의 특질값 추출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추출된 특질값으로 나이 추정</a:t>
            </a:r>
            <a:endParaRPr/>
          </a:p>
          <a:p>
            <a:r>
              <a:rPr lang="en"/>
              <a:t>15개의 뼈마다 1개의 모델.</a:t>
            </a:r>
            <a:endParaRPr/>
          </a:p>
          <a:p>
            <a:r>
              <a:rPr lang="en"/>
              <a:t>윤곽선 추출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ASM(</a:t>
            </a:r>
            <a:r>
              <a:rPr lang="en" sz="1083"/>
              <a:t>Active Shape Model</a:t>
            </a:r>
            <a:r>
              <a:rPr lang="en"/>
              <a:t>), AAM(</a:t>
            </a:r>
            <a:r>
              <a:rPr lang="en" sz="1083"/>
              <a:t>Active Appearance Model</a:t>
            </a:r>
            <a:r>
              <a:rPr lang="en"/>
              <a:t>)사용.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64개의 점으로 윤곽선을 레이블링.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50개 이상의 학습 데이터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MDL(</a:t>
            </a:r>
            <a:r>
              <a:rPr lang="en" sz="1083"/>
              <a:t>Minimum Description Length</a:t>
            </a:r>
            <a:r>
              <a:rPr lang="en"/>
              <a:t>)을 반자동 레이블링에 사용.</a:t>
            </a:r>
            <a:endParaRPr/>
          </a:p>
        </p:txBody>
      </p:sp>
      <p:pic>
        <p:nvPicPr>
          <p:cNvPr id="1090" name="Google Shape;1090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4" y="1194192"/>
            <a:ext cx="3292559" cy="446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7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4위 방법 상세</a:t>
            </a:r>
            <a:endParaRPr/>
          </a:p>
        </p:txBody>
      </p:sp>
      <p:sp>
        <p:nvSpPr>
          <p:cNvPr id="1096" name="Google Shape;1096;p17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수작업으로 선별된 특질을 사용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뼈의 모양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groth zone의 밀도 패턴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growth zone의 Gabor texture energy 패턴</a:t>
            </a:r>
            <a:endParaRPr/>
          </a:p>
          <a:p>
            <a:r>
              <a:rPr lang="en"/>
              <a:t>나이 추정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PCA와 Linear Regression을 사용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15개 뼈마다 개별적으로 학습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예측 시 15개 뼈의 결과를 평균하여 최종 출력 값으로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7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5위 방법 상세</a:t>
            </a:r>
            <a:endParaRPr/>
          </a:p>
          <a:p>
            <a:endParaRPr/>
          </a:p>
        </p:txBody>
      </p:sp>
      <p:sp>
        <p:nvSpPr>
          <p:cNvPr id="1102" name="Google Shape;1102;p17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2 단계로 진행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영역분할 : U-net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개월수 예측 : 여러개의 CNN</a:t>
            </a:r>
            <a:endParaRPr/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7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5위 방법 상세</a:t>
            </a:r>
            <a:endParaRPr/>
          </a:p>
          <a:p>
            <a:endParaRPr/>
          </a:p>
        </p:txBody>
      </p:sp>
      <p:sp>
        <p:nvSpPr>
          <p:cNvPr id="1108" name="Google Shape;1108;p17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영역 분할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400개의 임의 영상을 학습에 사용</a:t>
            </a:r>
            <a:endParaRPr/>
          </a:p>
          <a:p>
            <a:r>
              <a:rPr lang="en"/>
              <a:t>hand/wrist/distal forearm을 수작업으로 레이블링.</a:t>
            </a:r>
            <a:endParaRPr/>
          </a:p>
          <a:p>
            <a:r>
              <a:rPr lang="en"/>
              <a:t>512x512 크기</a:t>
            </a:r>
            <a:endParaRPr/>
          </a:p>
          <a:p>
            <a:r>
              <a:rPr lang="en"/>
              <a:t>dilated convolution U-net 사용</a:t>
            </a:r>
            <a:endParaRPr/>
          </a:p>
          <a:p>
            <a:r>
              <a:rPr lang="en"/>
              <a:t>3개의 입력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299x299 원 영상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Mask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masking된 영상</a:t>
            </a:r>
            <a:endParaRPr/>
          </a:p>
          <a:p>
            <a:r>
              <a:rPr lang="en"/>
              <a:t>데이터 증강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40도 회전, 상하좌우 75픽셀 이동, 0.8~1.2 확대</a:t>
            </a:r>
            <a:endParaRPr/>
          </a:p>
          <a:p>
            <a:r>
              <a:rPr lang="en"/>
              <a:t>90:10의 학습/테스트 데이터 비율</a:t>
            </a:r>
            <a:endParaRPr/>
          </a:p>
          <a:p>
            <a:r>
              <a:rPr lang="en"/>
              <a:t>배치사이즈 32</a:t>
            </a:r>
            <a:endParaRPr/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  <p:pic>
        <p:nvPicPr>
          <p:cNvPr id="1109" name="Google Shape;1109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954" y="4251060"/>
            <a:ext cx="1666104" cy="16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070" y="4061287"/>
            <a:ext cx="2939595" cy="207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1725" y="983091"/>
            <a:ext cx="4241006" cy="16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5C377-57B8-4E08-8B72-AEE4A6C5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폴더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61FE1-B01A-4CF8-A503-5072D289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glaucoma/</a:t>
            </a:r>
          </a:p>
          <a:p>
            <a:pPr marL="0" indent="0">
              <a:buNone/>
            </a:pPr>
            <a:r>
              <a:rPr lang="en-US" altLang="ko-KR" dirty="0"/>
              <a:t>	train/</a:t>
            </a:r>
          </a:p>
          <a:p>
            <a:pPr marL="0" indent="0">
              <a:buNone/>
            </a:pPr>
            <a:r>
              <a:rPr lang="en-US" altLang="ko-KR" dirty="0"/>
              <a:t>		normal/ 1~394</a:t>
            </a:r>
          </a:p>
          <a:p>
            <a:pPr marL="0" indent="0">
              <a:buNone/>
            </a:pPr>
            <a:r>
              <a:rPr lang="en-US" altLang="ko-KR" dirty="0"/>
              <a:t>		early/ 1~144</a:t>
            </a:r>
          </a:p>
          <a:p>
            <a:pPr marL="0" indent="0">
              <a:buNone/>
            </a:pPr>
            <a:r>
              <a:rPr lang="en-US" altLang="ko-KR" dirty="0"/>
              <a:t>		advanced/ 1~233</a:t>
            </a:r>
          </a:p>
          <a:p>
            <a:pPr marL="0" indent="0">
              <a:buNone/>
            </a:pPr>
            <a:r>
              <a:rPr lang="en-US" altLang="ko-KR" dirty="0"/>
              <a:t>	test/</a:t>
            </a:r>
          </a:p>
          <a:p>
            <a:pPr marL="0" indent="0">
              <a:buNone/>
            </a:pPr>
            <a:r>
              <a:rPr lang="en-US" altLang="ko-KR" dirty="0"/>
              <a:t>		normal/ 395~788</a:t>
            </a:r>
          </a:p>
          <a:p>
            <a:pPr marL="0" indent="0">
              <a:buNone/>
            </a:pPr>
            <a:r>
              <a:rPr lang="en-US" altLang="ko-KR" dirty="0"/>
              <a:t>		early/ 144~289</a:t>
            </a:r>
          </a:p>
          <a:p>
            <a:pPr marL="0" indent="0">
              <a:buNone/>
            </a:pPr>
            <a:r>
              <a:rPr lang="en-US" altLang="ko-KR" dirty="0"/>
              <a:t>		advanced/ 234~467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46112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7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5위 방법 상세</a:t>
            </a:r>
            <a:endParaRPr/>
          </a:p>
          <a:p>
            <a:endParaRPr/>
          </a:p>
        </p:txBody>
      </p:sp>
      <p:sp>
        <p:nvSpPr>
          <p:cNvPr id="1117" name="Google Shape;1117;p17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개월 수 예측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Keras, TensorFlow, Numpy, Scipy, Pandas, Pillow, OpenCV, TitanX</a:t>
            </a:r>
            <a:endParaRPr/>
          </a:p>
          <a:p>
            <a:r>
              <a:rPr lang="en"/>
              <a:t>Adam, mean absolute error</a:t>
            </a:r>
            <a:endParaRPr/>
          </a:p>
          <a:p>
            <a:r>
              <a:rPr lang="en"/>
              <a:t>200 epoch</a:t>
            </a:r>
            <a:endParaRPr/>
          </a:p>
          <a:p>
            <a:r>
              <a:rPr lang="en"/>
              <a:t>6개의 네트웤 학습</a:t>
            </a: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예측 시, 6개 네트웤의 결과를 앙상블하여 최종 출력 값으로</a:t>
            </a:r>
            <a:endParaRPr/>
          </a:p>
        </p:txBody>
      </p:sp>
      <p:pic>
        <p:nvPicPr>
          <p:cNvPr id="1118" name="Google Shape;111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23" y="3653644"/>
            <a:ext cx="3735388" cy="13024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7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1124" name="Google Shape;1124;p17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대회 자체 보다는 참가한 방법을 상세 설명함.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논문 1/3과 보충자료 반절</a:t>
            </a:r>
            <a:endParaRPr/>
          </a:p>
          <a:p>
            <a:endParaRPr/>
          </a:p>
          <a:p>
            <a:r>
              <a:rPr lang="en"/>
              <a:t>DL 방법들의 공통된 점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원 이미지의 큰 사이즈 처리 방법이 다양함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2개의 상이한 데이터(영상과 성별) 병합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CNN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앙상블</a:t>
            </a:r>
            <a:endParaRPr/>
          </a:p>
          <a:p>
            <a:r>
              <a:rPr lang="en"/>
              <a:t>상위 5개를 앙상블하면 3.8 오차의 성능 (상위 1위가 4.2)</a:t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77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3033"/>
              <a:t>Deep neural network improves fracture detection by clinicians</a:t>
            </a:r>
            <a:endParaRPr sz="2600"/>
          </a:p>
          <a:p>
            <a:endParaRPr sz="2600"/>
          </a:p>
          <a:p>
            <a:r>
              <a:rPr lang="en" sz="1950"/>
              <a:t>Proc Natl Acad Sci U S A. 2018 Nov 6; 115(45): 11591–11596.</a:t>
            </a:r>
            <a:endParaRPr sz="1950"/>
          </a:p>
          <a:p>
            <a:pPr algn="l"/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https://www.ncbi.nlm.nih.gov/pmc/articles/PMC6233134/</a:t>
            </a:r>
            <a:endParaRPr sz="1950"/>
          </a:p>
        </p:txBody>
      </p:sp>
      <p:sp>
        <p:nvSpPr>
          <p:cNvPr id="1130" name="Google Shape;1130;p177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11</a:t>
            </a:r>
            <a:endParaRPr sz="325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7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1136" name="Google Shape;1136;p17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Robert Lindsey,a,b Aaron Daluiski,a,c Sumit Chopra,a Alexander Lachapelle,a,d Michael Mozer,a,b Serge Sicular,a,e Douglas Hanel,a,f Michael Gardner,a,g Anurag Gupta,a,h Robert Hotchkiss,a,c and Hollis Pottera,i</a:t>
            </a:r>
            <a:endParaRPr sz="1300">
              <a:solidFill>
                <a:schemeClr val="dk1"/>
              </a:solidFill>
            </a:endParaRPr>
          </a:p>
          <a:p>
            <a:pPr indent="0">
              <a:spcBef>
                <a:spcPts val="1733"/>
              </a:spcBef>
              <a:buNone/>
            </a:pPr>
            <a:endParaRPr sz="1300">
              <a:solidFill>
                <a:schemeClr val="dk1"/>
              </a:solidFill>
            </a:endParaRPr>
          </a:p>
          <a:p>
            <a:pPr indent="-330190">
              <a:spcBef>
                <a:spcPts val="1733"/>
              </a:spcBef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a Imagen Technologies, New York, NY, 10012;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b Department of Computer Science, University of Colorado, Boulder, CO, 80309;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c Department of Orthopaedic Surgery, Hospital for Special Surgery, New York, NY, 10021;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d Faculty of Medicine, McGill University, Montreal, QC, Canada, H3A 2R7;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e Department of Radiology, Mount Sinai Health System, New York, NY, 10029;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f Department of Orthopaedics and Sports Medicine, Harborview Medical Center, University of Washington, Seattle, WA, 98104;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g Department of Orthopaedic Surgery, Stanford University School of Medicine, Stanford, CA, 94305;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h Department of Emergency Medicine, Northwell Health, New Hyde Park, NY, 11040;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i Department of Radiology and Imaging, Hospital for Special Surgery, New York, NY, 10021</a:t>
            </a:r>
            <a:endParaRPr sz="130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7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논문 개요</a:t>
            </a:r>
            <a:endParaRPr/>
          </a:p>
        </p:txBody>
      </p:sp>
      <p:sp>
        <p:nvSpPr>
          <p:cNvPr id="1142" name="Google Shape;1142;p17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손목 X-Ray 영상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골절 여부와 골절 부위를 출력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U-Net의 변형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한 병원에서 수집한 34,900개 영상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임상의 판정에 도움식으로 평가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3" name="Google Shape;114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1000696"/>
            <a:ext cx="4643438" cy="459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8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 한계</a:t>
            </a:r>
            <a:endParaRPr/>
          </a:p>
        </p:txBody>
      </p:sp>
      <p:sp>
        <p:nvSpPr>
          <p:cNvPr id="1149" name="Google Shape;1149;p18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언급 없음.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8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수집과 전처리</a:t>
            </a:r>
            <a:endParaRPr/>
          </a:p>
        </p:txBody>
      </p:sp>
      <p:sp>
        <p:nvSpPr>
          <p:cNvPr id="1155" name="Google Shape;1155;p18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89885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방사선 영상</a:t>
            </a:r>
            <a:endParaRPr/>
          </a:p>
          <a:p>
            <a:r>
              <a:rPr lang="en"/>
              <a:t>HSS(Hospital for Special Surgery)에서 2000년 9월 ~ 2016 3월 수집</a:t>
            </a: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HSS dataset : 135,848개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Pretraining Set : 다른부위 100,855 개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손목 34,990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Wrist training Set :  31,490개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Test Set 1 : 3,500개</a:t>
            </a:r>
            <a:endParaRPr/>
          </a:p>
          <a:p>
            <a:r>
              <a:rPr lang="en"/>
              <a:t>Test Set 2. 1,400개 2016년 4월 ~ 2016년 7월 수집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8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레이블링</a:t>
            </a:r>
            <a:endParaRPr/>
          </a:p>
        </p:txBody>
      </p:sp>
      <p:sp>
        <p:nvSpPr>
          <p:cNvPr id="1161" name="Google Shape;1161;p18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정형외과 세부전공(subspecialized) 그룹이 수작업으로 레이블링</a:t>
            </a:r>
            <a:endParaRPr/>
          </a:p>
          <a:p>
            <a:r>
              <a:rPr lang="en"/>
              <a:t>네모 상자로 부위 레이블링</a:t>
            </a:r>
            <a:endParaRPr/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8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</a:t>
            </a:r>
            <a:endParaRPr/>
          </a:p>
        </p:txBody>
      </p:sp>
      <p:sp>
        <p:nvSpPr>
          <p:cNvPr id="1167" name="Google Shape;1167;p18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U-Net의 변형</a:t>
            </a:r>
            <a:endParaRPr/>
          </a:p>
        </p:txBody>
      </p:sp>
      <p:pic>
        <p:nvPicPr>
          <p:cNvPr id="1168" name="Google Shape;116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961" y="2419469"/>
            <a:ext cx="8208509" cy="37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8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일반적인 U-NET</a:t>
            </a:r>
            <a:endParaRPr/>
          </a:p>
        </p:txBody>
      </p:sp>
      <p:sp>
        <p:nvSpPr>
          <p:cNvPr id="1174" name="Google Shape;1174;p18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1175" name="Google Shape;1175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406" y="1891452"/>
            <a:ext cx="5995194" cy="4065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2A4F2-F585-4D49-9D8A-10AC196F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692669-B5B6-499D-93D4-0DE616B5D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14A3F0-4BBC-49EF-AD53-7651F146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1935FB-DB68-4A3E-AF67-EABEF2B56404}"/>
              </a:ext>
            </a:extLst>
          </p:cNvPr>
          <p:cNvSpPr txBox="1"/>
          <p:nvPr/>
        </p:nvSpPr>
        <p:spPr>
          <a:xfrm>
            <a:off x="1626577" y="967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구글드라이브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7E54A-8783-4592-B6D6-2BAFDA9B724C}"/>
              </a:ext>
            </a:extLst>
          </p:cNvPr>
          <p:cNvSpPr txBox="1"/>
          <p:nvPr/>
        </p:nvSpPr>
        <p:spPr>
          <a:xfrm>
            <a:off x="1985809" y="1968500"/>
            <a:ext cx="217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드라이브 마운트 하고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E6D14-8892-4576-8CD2-627D9AFCA43A}"/>
              </a:ext>
            </a:extLst>
          </p:cNvPr>
          <p:cNvSpPr txBox="1"/>
          <p:nvPr/>
        </p:nvSpPr>
        <p:spPr>
          <a:xfrm>
            <a:off x="1766001" y="2856523"/>
            <a:ext cx="3462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파일의 경로복사해서</a:t>
            </a:r>
            <a:r>
              <a:rPr lang="en-US" altLang="ko-KR" sz="1600" dirty="0">
                <a:solidFill>
                  <a:srgbClr val="FF0000"/>
                </a:solidFill>
              </a:rPr>
              <a:t>… (</a:t>
            </a:r>
            <a:r>
              <a:rPr lang="ko-KR" altLang="en-US" sz="1600" dirty="0">
                <a:solidFill>
                  <a:srgbClr val="FF0000"/>
                </a:solidFill>
              </a:rPr>
              <a:t>다음 페이지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01798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8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U-Net 사용 예</a:t>
            </a:r>
            <a:endParaRPr/>
          </a:p>
        </p:txBody>
      </p:sp>
      <p:sp>
        <p:nvSpPr>
          <p:cNvPr id="1181" name="Google Shape;1181;p18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1182" name="Google Shape;1182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819" y="2288900"/>
            <a:ext cx="7326069" cy="2906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8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U-Net 사용 예</a:t>
            </a:r>
            <a:endParaRPr/>
          </a:p>
        </p:txBody>
      </p:sp>
      <p:sp>
        <p:nvSpPr>
          <p:cNvPr id="1188" name="Google Shape;1188;p18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endParaRPr/>
          </a:p>
        </p:txBody>
      </p:sp>
      <p:pic>
        <p:nvPicPr>
          <p:cNvPr id="1189" name="Google Shape;1189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399" y="2042848"/>
            <a:ext cx="6744439" cy="35497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86"/>
          <p:cNvSpPr txBox="1"/>
          <p:nvPr/>
        </p:nvSpPr>
        <p:spPr>
          <a:xfrm>
            <a:off x="1759415" y="5802935"/>
            <a:ext cx="6425250" cy="29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r>
              <a:rPr lang="en" sz="1192" u="sng">
                <a:solidFill>
                  <a:schemeClr val="hlink"/>
                </a:solidFill>
                <a:hlinkClick r:id="rId4"/>
              </a:rPr>
              <a:t>http://www.joig.org/uploadfile/2018/1226/20181226015625255.pdf</a:t>
            </a:r>
            <a:endParaRPr sz="195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8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입력과 출력</a:t>
            </a:r>
            <a:endParaRPr/>
          </a:p>
        </p:txBody>
      </p:sp>
      <p:sp>
        <p:nvSpPr>
          <p:cNvPr id="1196" name="Google Shape;1196;p18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X-ray 영상. 1024 x 64 크기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2개의 출력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골절 부위 box 영상. 128 x 64 크기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골절 여부 : 1 or 0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학습 상세 - 전 학습</a:t>
            </a:r>
            <a:endParaRPr/>
          </a:p>
        </p:txBody>
      </p:sp>
      <p:sp>
        <p:nvSpPr>
          <p:cNvPr id="1202" name="Google Shape;1202;p18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비손목 영상을 가지고 학습</a:t>
            </a:r>
            <a:endParaRPr/>
          </a:p>
          <a:p>
            <a:r>
              <a:rPr lang="en"/>
              <a:t>데이터 구성 : 80:10:10</a:t>
            </a:r>
            <a:endParaRPr/>
          </a:p>
          <a:p>
            <a:r>
              <a:rPr lang="en"/>
              <a:t>오버피팅 방지 위해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early stopping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L2 regularization</a:t>
            </a:r>
            <a:endParaRPr/>
          </a:p>
          <a:p>
            <a:r>
              <a:rPr lang="en"/>
              <a:t>데이터 증강 사용 : cropping, 회전, 좌우 반전. 밝기/명암대비 조절</a:t>
            </a:r>
            <a:endParaRPr/>
          </a:p>
          <a:p>
            <a:r>
              <a:rPr lang="en"/>
              <a:t>로스함수 구성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heat map의 픽셀 당 cross entropy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분류 cross entropy</a:t>
            </a: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비손목의 경우 골절이 없다. 학습에 사용된 출력 영상에 대한 언급이 없다.</a:t>
            </a:r>
            <a:endParaRPr/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8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학습 상세 - 본 학습</a:t>
            </a:r>
            <a:endParaRPr/>
          </a:p>
        </p:txBody>
      </p:sp>
      <p:sp>
        <p:nvSpPr>
          <p:cNvPr id="1208" name="Google Shape;1208;p18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전 학습된 모델을 가지고 시작</a:t>
            </a:r>
            <a:endParaRPr/>
          </a:p>
          <a:p>
            <a:r>
              <a:rPr lang="en"/>
              <a:t>손목 영상만 사용</a:t>
            </a:r>
            <a:endParaRPr/>
          </a:p>
          <a:p>
            <a:r>
              <a:rPr lang="en"/>
              <a:t>데이터 구성 : 80:10:10</a:t>
            </a:r>
            <a:endParaRPr/>
          </a:p>
          <a:p>
            <a:r>
              <a:rPr lang="en"/>
              <a:t>오버피팅 방지 위해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early stopping</a:t>
            </a:r>
            <a:endParaRPr/>
          </a:p>
          <a:p>
            <a:pPr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이외의 언급은 없음. 아마도 나머지가 동일할 것 같음. 혹은 노출을 우려한 것.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9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평가 방법</a:t>
            </a:r>
            <a:endParaRPr/>
          </a:p>
        </p:txBody>
      </p:sp>
      <p:sp>
        <p:nvSpPr>
          <p:cNvPr id="1214" name="Google Shape;1214;p19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300개의 영상</a:t>
            </a:r>
            <a:endParaRPr/>
          </a:p>
          <a:p>
            <a:r>
              <a:rPr lang="en"/>
              <a:t>1개의 영상을 3명이 골절 여부를 판정</a:t>
            </a:r>
            <a:endParaRPr/>
          </a:p>
          <a:p>
            <a:r>
              <a:rPr lang="en"/>
              <a:t>3명 합의가 이루어 지지 않은 34개는 제외</a:t>
            </a:r>
            <a:endParaRPr/>
          </a:p>
          <a:p>
            <a:r>
              <a:rPr lang="en"/>
              <a:t>40명의 응급 임상의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16 physician assistant(PA)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24 medical doctor(MD)</a:t>
            </a:r>
            <a:endParaRPr/>
          </a:p>
          <a:p>
            <a:r>
              <a:rPr lang="en"/>
              <a:t>across-condition sensitivity index (d′ score)가 0.05 미만인 PA 1명의 결과는 제외.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>
              <a:spcBef>
                <a:spcPts val="1733"/>
              </a:spcBef>
            </a:pPr>
            <a:r>
              <a:rPr lang="en"/>
              <a:t>골절 여부를 질문</a:t>
            </a:r>
            <a:endParaRPr/>
          </a:p>
          <a:p>
            <a:r>
              <a:rPr lang="en"/>
              <a:t>모델의 결과를 제시하고 다시 질문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9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sp>
        <p:nvSpPr>
          <p:cNvPr id="1220" name="Google Shape;1220;p19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결과의 도움을 받을 때 정확도가 높아짐</a:t>
            </a:r>
            <a:endParaRPr/>
          </a:p>
        </p:txBody>
      </p:sp>
      <p:pic>
        <p:nvPicPr>
          <p:cNvPr id="1221" name="Google Shape;1221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619" y="2481450"/>
            <a:ext cx="6789738" cy="3580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방법과 결과 비교</a:t>
            </a:r>
            <a:endParaRPr/>
          </a:p>
        </p:txBody>
      </p:sp>
      <p:sp>
        <p:nvSpPr>
          <p:cNvPr id="1227" name="Google Shape;1227;p19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9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1233" name="Google Shape;1233;p19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학습이 잘되기 위해 비 손목 영상으로 전 학습을 실행했다.</a:t>
            </a:r>
            <a:endParaRPr/>
          </a:p>
          <a:p>
            <a:r>
              <a:rPr lang="en"/>
              <a:t>일반 U-Net을 변형하여 2개의 출력이 나오도록 했다.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9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</a:t>
            </a:r>
            <a:endParaRPr/>
          </a:p>
        </p:txBody>
      </p:sp>
      <p:sp>
        <p:nvSpPr>
          <p:cNvPr id="1239" name="Google Shape;1239;p19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사람과의 경쟁이 아닌 사람을 지원하는 결과.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510A37-BEEA-422E-89E6-3B7F3116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6109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95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3033"/>
              <a:t>3D U-Net: Learning Dense Volumetric Segmentation from Sparse Annotation</a:t>
            </a:r>
            <a:endParaRPr sz="2600"/>
          </a:p>
          <a:p>
            <a:endParaRPr sz="2600"/>
          </a:p>
          <a:p>
            <a:r>
              <a:rPr lang="en" sz="1950"/>
              <a:t>Medical Image Computing and Computer-Assisted Intervention (MICCAI), Springer, LNCS, Vol.9901: 424--432, Oct 201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https://lmb.informatik.uni-freiburg.de/Publications/2016/CABR16/cicek16miccai.pdf</a:t>
            </a:r>
            <a:endParaRPr sz="1950"/>
          </a:p>
        </p:txBody>
      </p:sp>
      <p:sp>
        <p:nvSpPr>
          <p:cNvPr id="1245" name="Google Shape;1245;p195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12</a:t>
            </a:r>
            <a:endParaRPr sz="325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9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1251" name="Google Shape;1251;p19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Ozg¨un C¸ i¸cek ¨ 1,2 , Ahmed Abdulkadir1,4 , Soeren S. Lienkamp2,3 , Thomas Brox1,2 , and Olaf Ronneberger1,2,5 </a:t>
            </a:r>
            <a:endParaRPr sz="1300">
              <a:solidFill>
                <a:schemeClr val="dk1"/>
              </a:solidFill>
            </a:endParaRPr>
          </a:p>
          <a:p>
            <a:pPr indent="0">
              <a:spcBef>
                <a:spcPts val="1733"/>
              </a:spcBef>
              <a:buNone/>
            </a:pPr>
            <a:endParaRPr sz="1300">
              <a:solidFill>
                <a:schemeClr val="dk1"/>
              </a:solidFill>
            </a:endParaRPr>
          </a:p>
          <a:p>
            <a:pPr indent="-330190">
              <a:spcBef>
                <a:spcPts val="1733"/>
              </a:spcBef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1 Computer Science Department, University of Freiburg, Germany 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2 BIOSS Centre for Biological Signalling Studies, Freiburg, Germany 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3 University Hospital Freiburg, Renal Division, Faculty of Medicine, University of Freiburg, Germany 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4 Department of Psychiatry and Psychotherapy, University Medical Center Freiburg, Germany </a:t>
            </a:r>
            <a:endParaRPr sz="1300">
              <a:solidFill>
                <a:schemeClr val="dk1"/>
              </a:solidFill>
            </a:endParaRPr>
          </a:p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5 Google DeepMind, London, UK</a:t>
            </a:r>
            <a:endParaRPr sz="130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9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논문 개요</a:t>
            </a:r>
            <a:endParaRPr/>
          </a:p>
        </p:txBody>
      </p:sp>
      <p:sp>
        <p:nvSpPr>
          <p:cNvPr id="1257" name="Google Shape;1257;p19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3D 발톱개구리 신장 영상의 영역 분할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3D U-Net 사용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sparse labeling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0.863 IoU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8" name="Google Shape;1258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194" y="4016452"/>
            <a:ext cx="7047706" cy="1764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9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 한계</a:t>
            </a:r>
            <a:endParaRPr/>
          </a:p>
        </p:txBody>
      </p:sp>
      <p:sp>
        <p:nvSpPr>
          <p:cNvPr id="1264" name="Google Shape;1264;p19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방법들은 2D 대상, 3D 대상은 1개뿐.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9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수집과 전처리</a:t>
            </a:r>
            <a:endParaRPr/>
          </a:p>
        </p:txBody>
      </p:sp>
      <p:sp>
        <p:nvSpPr>
          <p:cNvPr id="1270" name="Google Shape;1270;p19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89885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3개 샘플</a:t>
            </a:r>
            <a:endParaRPr>
              <a:solidFill>
                <a:schemeClr val="dk1"/>
              </a:solidFill>
            </a:endParaRPr>
          </a:p>
          <a:p>
            <a:r>
              <a:rPr lang="en">
                <a:solidFill>
                  <a:schemeClr val="dk1"/>
                </a:solidFill>
              </a:rPr>
              <a:t>'a voxel size of 0.88×0.88×1.02µm3 using a Zeiss LSM 510 DUO inverted confocal microscope equipped with a Plan-Apochromat 40x/1.3 oil immersion objective lens'</a:t>
            </a:r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3개의 채널</a:t>
            </a:r>
            <a:endParaRPr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채널 1 : </a:t>
            </a:r>
            <a:r>
              <a:rPr lang="en" sz="1517">
                <a:solidFill>
                  <a:schemeClr val="dk1"/>
                </a:solidFill>
              </a:rPr>
              <a:t>Tomato-Lectin coupled to Fluorescein at 488nm excitation wavelength</a:t>
            </a:r>
            <a:endParaRPr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채널 2 : </a:t>
            </a:r>
            <a:r>
              <a:rPr lang="en" sz="1517">
                <a:solidFill>
                  <a:schemeClr val="dk1"/>
                </a:solidFill>
              </a:rPr>
              <a:t>DAPI stained cell nuclei at 405 nm excitation</a:t>
            </a:r>
            <a:endParaRPr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채널 3 : </a:t>
            </a:r>
            <a:r>
              <a:rPr lang="en" sz="1517">
                <a:solidFill>
                  <a:schemeClr val="dk1"/>
                </a:solidFill>
              </a:rPr>
              <a:t>Beta-Catenin using a secondary antibody labelled with Cy3 at 564nm excitation marking the cell membranes</a:t>
            </a:r>
            <a:endParaRPr sz="1517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데이터 증강 : 회전, 확대/축소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0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레이블링</a:t>
            </a:r>
            <a:endParaRPr/>
          </a:p>
        </p:txBody>
      </p:sp>
      <p:sp>
        <p:nvSpPr>
          <p:cNvPr id="1276" name="Google Shape;1276;p20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3licer3D를 사용</a:t>
            </a:r>
            <a:endParaRPr/>
          </a:p>
          <a:p>
            <a:r>
              <a:rPr lang="en"/>
              <a:t>4개의 클래스로 레이블링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Inside tubule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tubule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backgroud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Unlabeled</a:t>
            </a:r>
            <a:endParaRPr/>
          </a:p>
          <a:p>
            <a:r>
              <a:rPr lang="en"/>
              <a:t>sparse labeling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전체를 다 하지 않고 띠엄 띠엄 레이블링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z 방향 7, y 방향 5, x 방향 21</a:t>
            </a:r>
            <a:endParaRPr/>
          </a:p>
          <a:p>
            <a:r>
              <a:rPr lang="en"/>
              <a:t>labeling 안된 부부은 B-spline 보간을 함.</a:t>
            </a:r>
            <a:endParaRPr/>
          </a:p>
        </p:txBody>
      </p:sp>
      <p:pic>
        <p:nvPicPr>
          <p:cNvPr id="1277" name="Google Shape;1277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856" y="3210371"/>
            <a:ext cx="2569369" cy="263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0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</a:t>
            </a:r>
            <a:endParaRPr/>
          </a:p>
        </p:txBody>
      </p:sp>
      <p:sp>
        <p:nvSpPr>
          <p:cNvPr id="1283" name="Google Shape;1283;p20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일반 U-Net과 동일하다. 단지 2D conv, 2D pooling이 아닌 3D conv, 3D pooling</a:t>
            </a:r>
            <a:endParaRPr/>
          </a:p>
        </p:txBody>
      </p:sp>
      <p:pic>
        <p:nvPicPr>
          <p:cNvPr id="1284" name="Google Shape;1284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441" y="2523456"/>
            <a:ext cx="6129338" cy="349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0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입력과 출력</a:t>
            </a:r>
            <a:endParaRPr/>
          </a:p>
        </p:txBody>
      </p:sp>
      <p:sp>
        <p:nvSpPr>
          <p:cNvPr id="1290" name="Google Shape;1290;p20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132 x 132 x 116(깊이) x 3(채널) 사이즈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44 x 44 x 28 사이즈.  155 × 155 × 180µm3에 해당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0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학습 상세</a:t>
            </a:r>
            <a:endParaRPr/>
          </a:p>
        </p:txBody>
      </p:sp>
      <p:sp>
        <p:nvSpPr>
          <p:cNvPr id="1296" name="Google Shape;1296;p20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Caffe 프레임웤</a:t>
            </a:r>
            <a:endParaRPr/>
          </a:p>
          <a:p>
            <a:r>
              <a:rPr lang="en"/>
              <a:t>TitanX GPU</a:t>
            </a:r>
            <a:endParaRPr/>
          </a:p>
          <a:p>
            <a:r>
              <a:rPr lang="en"/>
              <a:t>70,000 epoch</a:t>
            </a:r>
            <a:endParaRPr/>
          </a:p>
          <a:p>
            <a:r>
              <a:rPr lang="en"/>
              <a:t>3일 소요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0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sp>
        <p:nvSpPr>
          <p:cNvPr id="1302" name="Google Shape;1302;p20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좋은 결과라고 만 언급</a:t>
            </a:r>
            <a:endParaRPr/>
          </a:p>
        </p:txBody>
      </p:sp>
      <p:pic>
        <p:nvPicPr>
          <p:cNvPr id="1303" name="Google Shape;1303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883" y="3019690"/>
            <a:ext cx="3343275" cy="14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600DAC-C1F6-4985-B031-5DFCF977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7702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0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방법과 결과 비교</a:t>
            </a:r>
            <a:endParaRPr/>
          </a:p>
        </p:txBody>
      </p:sp>
      <p:sp>
        <p:nvSpPr>
          <p:cNvPr id="1309" name="Google Shape;1309;p20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언급 없음.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0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1315" name="Google Shape;1315;p20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일반적인 2D U-Net segmentation을 3D로 확장했다.</a:t>
            </a:r>
            <a:endParaRPr/>
          </a:p>
          <a:p>
            <a:r>
              <a:rPr lang="en"/>
              <a:t>spase labeling을 했다.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0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</a:t>
            </a:r>
            <a:endParaRPr/>
          </a:p>
        </p:txBody>
      </p:sp>
      <p:sp>
        <p:nvSpPr>
          <p:cNvPr id="1321" name="Google Shape;1321;p20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소스 코드를 제공하고 있다.</a:t>
            </a:r>
            <a:endParaRPr/>
          </a:p>
          <a:p>
            <a:r>
              <a:rPr lang="en"/>
              <a:t>다른 데이터셋에 적용하기 위한 약간의 안내도 있다.</a:t>
            </a:r>
            <a:endParaRPr/>
          </a:p>
          <a:p>
            <a:r>
              <a:rPr lang="en"/>
              <a:t>같은 네트웤을 사용하여 </a:t>
            </a:r>
            <a:r>
              <a:rPr lang="en">
                <a:solidFill>
                  <a:schemeClr val="dk1"/>
                </a:solidFill>
              </a:rPr>
              <a:t>Multimodal Brain Tumor Segmentation Challenge 2017 대회 참여.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  <p:pic>
        <p:nvPicPr>
          <p:cNvPr id="1322" name="Google Shape;1322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44" y="3375263"/>
            <a:ext cx="4053915" cy="228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08"/>
          <p:cNvSpPr txBox="1">
            <a:spLocks noGrp="1"/>
          </p:cNvSpPr>
          <p:nvPr>
            <p:ph type="ctrTitle"/>
          </p:nvPr>
        </p:nvSpPr>
        <p:spPr>
          <a:xfrm>
            <a:off x="337684" y="1449560"/>
            <a:ext cx="9230650" cy="22236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5200"/>
              <a:t>기타 논문</a:t>
            </a:r>
            <a:endParaRPr sz="5200"/>
          </a:p>
        </p:txBody>
      </p:sp>
      <p:sp>
        <p:nvSpPr>
          <p:cNvPr id="1328" name="Google Shape;1328;p208"/>
          <p:cNvSpPr txBox="1">
            <a:spLocks noGrp="1"/>
          </p:cNvSpPr>
          <p:nvPr>
            <p:ph type="subTitle" idx="1"/>
          </p:nvPr>
        </p:nvSpPr>
        <p:spPr>
          <a:xfrm>
            <a:off x="337675" y="3713240"/>
            <a:ext cx="9230650" cy="8586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09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3250"/>
              <a:t>Using Deep Learning Neural Networks and Candlestick Chart Representation to Predict Stock Market</a:t>
            </a:r>
            <a:endParaRPr sz="2600"/>
          </a:p>
          <a:p>
            <a:endParaRPr sz="2600"/>
          </a:p>
          <a:p>
            <a:r>
              <a:rPr lang="en" sz="1950"/>
              <a:t>2019 2월</a:t>
            </a:r>
            <a:endParaRPr sz="1950"/>
          </a:p>
          <a:p>
            <a:endParaRPr sz="1950"/>
          </a:p>
          <a:p>
            <a:pPr>
              <a:buClr>
                <a:schemeClr val="dk1"/>
              </a:buClr>
              <a:buSzPts val="1100"/>
            </a:pPr>
            <a:r>
              <a:rPr lang="en" sz="1192" u="sng">
                <a:solidFill>
                  <a:schemeClr val="accent5"/>
                </a:solidFill>
                <a:hlinkClick r:id="rId3"/>
              </a:rPr>
              <a:t>https://arxiv.org/abs/1903.12258</a:t>
            </a:r>
            <a:endParaRPr sz="1950"/>
          </a:p>
        </p:txBody>
      </p:sp>
      <p:sp>
        <p:nvSpPr>
          <p:cNvPr id="1334" name="Google Shape;1334;p209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?</a:t>
            </a:r>
            <a:endParaRPr sz="3250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21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1340" name="Google Shape;1340;p21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Rosdyana Mangir Irawan Kusuma1, Trang-Thi Ho2, Wei-Chun Kao3, Yu-Yen Ou1 and Kai-Lung Hua2</a:t>
            </a:r>
            <a:endParaRPr/>
          </a:p>
          <a:p>
            <a:pPr marL="0" indent="0">
              <a:spcBef>
                <a:spcPts val="1733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1733"/>
              </a:spcBef>
              <a:buClr>
                <a:schemeClr val="dk1"/>
              </a:buClr>
              <a:buSzPts val="1100"/>
              <a:buNone/>
            </a:pPr>
            <a:r>
              <a:rPr lang="en"/>
              <a:t>1 Department of Computer Science and Engineering, Yuan Ze University, Taiwan Roc</a:t>
            </a:r>
            <a:endParaRPr/>
          </a:p>
          <a:p>
            <a:pPr marL="0" indent="0">
              <a:spcBef>
                <a:spcPts val="1733"/>
              </a:spcBef>
              <a:buClr>
                <a:schemeClr val="dk1"/>
              </a:buClr>
              <a:buSzPts val="1100"/>
              <a:buNone/>
            </a:pPr>
            <a:r>
              <a:rPr lang="en"/>
              <a:t>2 Department of Computer Science and Engineering, National Taiwan University of Science and Technology, Taiwan Roc 3Omniscient Cloud Technology</a:t>
            </a:r>
            <a:endParaRPr/>
          </a:p>
          <a:p>
            <a:pPr marL="0" indent="0">
              <a:spcBef>
                <a:spcPts val="1733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1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개요</a:t>
            </a:r>
            <a:endParaRPr/>
          </a:p>
        </p:txBody>
      </p:sp>
      <p:sp>
        <p:nvSpPr>
          <p:cNvPr id="1346" name="Google Shape;1346;p21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딥러닝을 사용한 주가 예측</a:t>
            </a:r>
            <a:endParaRPr/>
          </a:p>
          <a:p>
            <a:r>
              <a:rPr lang="en"/>
              <a:t>태국과 인도네시아의 60개 종목</a:t>
            </a:r>
            <a:endParaRPr/>
          </a:p>
          <a:p>
            <a:r>
              <a:rPr lang="en"/>
              <a:t>모델 입력으로 주가의 candlestick을 사용함</a:t>
            </a:r>
            <a:endParaRPr/>
          </a:p>
          <a:p>
            <a:r>
              <a:rPr lang="en"/>
              <a:t>3가지 기존 딥러닝 모델과 2가지 머신러닝 방법을 적용하고 결과를 보임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VGG, ResNet, CNN, Random Forest, KNN</a:t>
            </a:r>
            <a:endParaRPr/>
          </a:p>
          <a:p>
            <a:r>
              <a:rPr lang="en"/>
              <a:t>성능은 좋다고 함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21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연구의 한계</a:t>
            </a:r>
            <a:endParaRPr/>
          </a:p>
        </p:txBody>
      </p:sp>
      <p:sp>
        <p:nvSpPr>
          <p:cNvPr id="1352" name="Google Shape;1352;p21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주목할만한 언급 없음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1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수집</a:t>
            </a:r>
            <a:endParaRPr/>
          </a:p>
        </p:txBody>
      </p:sp>
      <p:sp>
        <p:nvSpPr>
          <p:cNvPr id="1358" name="Google Shape;1358;p21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태국의 50 종목, 인도네시아의 10 종목</a:t>
            </a:r>
            <a:endParaRPr/>
          </a:p>
          <a:p>
            <a:r>
              <a:rPr lang="en"/>
              <a:t>기술적 분석으로 성장성을 기준으로 상위 종목을 선별했다 함.</a:t>
            </a:r>
            <a:endParaRPr/>
          </a:p>
          <a:p>
            <a:r>
              <a:rPr lang="en"/>
              <a:t>야후금융의 오픈API에서 수집</a:t>
            </a:r>
            <a:endParaRPr/>
          </a:p>
        </p:txBody>
      </p:sp>
      <p:pic>
        <p:nvPicPr>
          <p:cNvPr id="1359" name="Google Shape;1359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23" y="3561642"/>
            <a:ext cx="7625556" cy="114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1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전처리</a:t>
            </a:r>
            <a:endParaRPr/>
          </a:p>
        </p:txBody>
      </p:sp>
      <p:sp>
        <p:nvSpPr>
          <p:cNvPr id="1365" name="Google Shape;1365;p21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50 거래일의 데이터를 20개/10개/5개 candlestick의 영상을 생성</a:t>
            </a:r>
            <a:endParaRPr/>
          </a:p>
          <a:p>
            <a:r>
              <a:rPr lang="en"/>
              <a:t>candlestick은 시가/종가/고가/저가와 등하락의 5개 정보를 가시화한 것</a:t>
            </a:r>
            <a:endParaRPr/>
          </a:p>
        </p:txBody>
      </p:sp>
      <p:pic>
        <p:nvPicPr>
          <p:cNvPr id="1366" name="Google Shape;136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756" y="3235760"/>
            <a:ext cx="7202488" cy="15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FF615C-44C7-4720-B336-B24C33F9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594"/>
            <a:ext cx="9906000" cy="60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1192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1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거래량 유무</a:t>
            </a:r>
            <a:endParaRPr/>
          </a:p>
        </p:txBody>
      </p:sp>
      <p:sp>
        <p:nvSpPr>
          <p:cNvPr id="1372" name="Google Shape;1372;p21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r>
              <a:rPr lang="en"/>
              <a:t>거래량을 포함/비포함으로 나누어 실험했다.</a:t>
            </a:r>
            <a:endParaRPr/>
          </a:p>
        </p:txBody>
      </p:sp>
      <p:pic>
        <p:nvPicPr>
          <p:cNvPr id="1373" name="Google Shape;1373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756" y="2475910"/>
            <a:ext cx="7202488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713" y="4202879"/>
            <a:ext cx="7140575" cy="15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1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</a:t>
            </a:r>
            <a:endParaRPr/>
          </a:p>
        </p:txBody>
      </p:sp>
      <p:sp>
        <p:nvSpPr>
          <p:cNvPr id="1380" name="Google Shape;1380;p21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spcAft>
                <a:spcPts val="1733"/>
              </a:spcAft>
              <a:buNone/>
            </a:pPr>
            <a:r>
              <a:rPr lang="en"/>
              <a:t>일반 VGG, ResNet, CNN을 사용</a:t>
            </a:r>
            <a:endParaRPr/>
          </a:p>
        </p:txBody>
      </p:sp>
      <p:pic>
        <p:nvPicPr>
          <p:cNvPr id="1381" name="Google Shape;1381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00" y="2789303"/>
            <a:ext cx="9230650" cy="1736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21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입력과 출력</a:t>
            </a:r>
            <a:endParaRPr/>
          </a:p>
        </p:txBody>
      </p:sp>
      <p:sp>
        <p:nvSpPr>
          <p:cNvPr id="1387" name="Google Shape;1387;p21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Candlestick 영상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등락의 1 or 0</a:t>
            </a:r>
            <a:endParaRPr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21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sp>
        <p:nvSpPr>
          <p:cNvPr id="1393" name="Google Shape;1393;p21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주가예측은 힘들다는 것을 고려하면 놀라운 정확도</a:t>
            </a:r>
            <a:endParaRPr/>
          </a:p>
        </p:txBody>
      </p:sp>
      <p:pic>
        <p:nvPicPr>
          <p:cNvPr id="1394" name="Google Shape;1394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625" y="2947284"/>
            <a:ext cx="6665913" cy="2961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1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연구와의 비교</a:t>
            </a:r>
            <a:endParaRPr/>
          </a:p>
        </p:txBody>
      </p:sp>
      <p:sp>
        <p:nvSpPr>
          <p:cNvPr id="1400" name="Google Shape;1400;p21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Random Forest를 사용한 방법과 비교</a:t>
            </a:r>
            <a:endParaRPr/>
          </a:p>
        </p:txBody>
      </p:sp>
      <p:pic>
        <p:nvPicPr>
          <p:cNvPr id="1401" name="Google Shape;1401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438" y="1784734"/>
            <a:ext cx="4057869" cy="39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2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문제점</a:t>
            </a:r>
            <a:endParaRPr/>
          </a:p>
        </p:txBody>
      </p:sp>
      <p:sp>
        <p:nvSpPr>
          <p:cNvPr id="1407" name="Google Shape;1407;p22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CNN은 영상만 입력으로 한다는 오해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영상 뿐 아니라 일반적인 데이터도 잘처리한다는 것을 모른다.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이런 오해 때문에 굳이 숫자를 canclestick의 영상으로 표현하여 입력으로 사용하였다.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2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1413" name="Google Shape;1413;p22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수 많은 딥러닝을 사용한 주가 예측 적용 예.</a:t>
            </a:r>
            <a:endParaRPr/>
          </a:p>
          <a:p>
            <a:r>
              <a:rPr lang="en"/>
              <a:t>기술적인 면에서나 창의성 면에서 깊이있는 연구라 할 수는 없다.</a:t>
            </a:r>
            <a:endParaRPr/>
          </a:p>
          <a:p>
            <a:r>
              <a:rPr lang="en"/>
              <a:t>candlestick 사용이 특이할 수 있으나, 이는 장점이나 창의성이 아닌 CNN에 대한 오해에 기인한 것이다.</a:t>
            </a:r>
            <a:endParaRPr/>
          </a:p>
          <a:p>
            <a:r>
              <a:rPr lang="en"/>
              <a:t>학습에 사용된 출력값 대한 명확한 명시가 없다. 결과의 신빙성을 생각해 보게 한다.</a:t>
            </a:r>
            <a:endParaRPr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22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3033"/>
              <a:t>Automated detection and classification of the proximal humerus fracture by using deep learning algorithm</a:t>
            </a:r>
            <a:endParaRPr sz="2600"/>
          </a:p>
          <a:p>
            <a:endParaRPr sz="2600"/>
          </a:p>
          <a:p>
            <a:r>
              <a:rPr lang="en" sz="1950"/>
              <a:t>Multicenter Study Acta Orthop , 89 (4), 468-473 Aug 2018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https://www.ncbi.nlm.nih.gov/pmc/articles/PMC6066766/</a:t>
            </a:r>
            <a:endParaRPr sz="1950"/>
          </a:p>
        </p:txBody>
      </p:sp>
      <p:sp>
        <p:nvSpPr>
          <p:cNvPr id="1419" name="Google Shape;1419;p222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#</a:t>
            </a:r>
            <a:endParaRPr sz="3250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2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1425" name="Google Shape;1425;p22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indent="-330190">
              <a:buClr>
                <a:schemeClr val="dk1"/>
              </a:buClr>
              <a:buSzPts val="1200"/>
            </a:pPr>
            <a:r>
              <a:rPr lang="en" sz="1300">
                <a:solidFill>
                  <a:schemeClr val="dk1"/>
                </a:solidFill>
              </a:rPr>
              <a:t>Se</a:t>
            </a:r>
            <a:endParaRPr sz="1300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2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논문 개요</a:t>
            </a:r>
            <a:endParaRPr/>
          </a:p>
        </p:txBody>
      </p:sp>
      <p:sp>
        <p:nvSpPr>
          <p:cNvPr id="1431" name="Google Shape;1431;p22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0E26FF-9840-4815-894C-5B4632F8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2875"/>
            <a:ext cx="9525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695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2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 한계</a:t>
            </a:r>
            <a:endParaRPr/>
          </a:p>
        </p:txBody>
      </p:sp>
      <p:sp>
        <p:nvSpPr>
          <p:cNvPr id="1437" name="Google Shape;1437;p22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</a:t>
            </a:r>
            <a:endParaRP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2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수집과 전처리</a:t>
            </a:r>
            <a:endParaRPr/>
          </a:p>
        </p:txBody>
      </p:sp>
      <p:sp>
        <p:nvSpPr>
          <p:cNvPr id="1443" name="Google Shape;1443;p22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89885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22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레이블링</a:t>
            </a:r>
            <a:endParaRPr/>
          </a:p>
        </p:txBody>
      </p:sp>
      <p:sp>
        <p:nvSpPr>
          <p:cNvPr id="1449" name="Google Shape;1449;p22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22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</a:t>
            </a:r>
            <a:endParaRPr/>
          </a:p>
        </p:txBody>
      </p:sp>
      <p:sp>
        <p:nvSpPr>
          <p:cNvPr id="1455" name="Google Shape;1455;p22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R</a:t>
            </a:r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2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입력과 출력</a:t>
            </a:r>
            <a:endParaRPr/>
          </a:p>
        </p:txBody>
      </p:sp>
      <p:sp>
        <p:nvSpPr>
          <p:cNvPr id="1461" name="Google Shape;1461;p22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2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3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sp>
        <p:nvSpPr>
          <p:cNvPr id="1467" name="Google Shape;1467;p23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방법과 결과 비교</a:t>
            </a:r>
            <a:endParaRPr/>
          </a:p>
        </p:txBody>
      </p:sp>
      <p:sp>
        <p:nvSpPr>
          <p:cNvPr id="1473" name="Google Shape;1473;p23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언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23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1479" name="Google Shape;1479;p23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정</a:t>
            </a:r>
            <a:endParaRPr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3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</a:t>
            </a:r>
            <a:endParaRPr/>
          </a:p>
        </p:txBody>
      </p:sp>
      <p:sp>
        <p:nvSpPr>
          <p:cNvPr id="1485" name="Google Shape;1485;p23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정</a:t>
            </a:r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254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492FBF-3771-4B44-8B26-B4160CF2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338387"/>
            <a:ext cx="60960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9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FB1E87-85F4-40A0-9689-3516EF0E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471487"/>
            <a:ext cx="9229725" cy="5915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68F31-E141-4870-91E5-95B142397745}"/>
              </a:ext>
            </a:extLst>
          </p:cNvPr>
          <p:cNvSpPr txBox="1"/>
          <p:nvPr/>
        </p:nvSpPr>
        <p:spPr>
          <a:xfrm>
            <a:off x="338137" y="669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21994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618229-D075-42C2-A3A2-23A3C7F9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79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657213" y="1408968"/>
            <a:ext cx="8352464" cy="16237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7200" b="0"/>
              <a:t>GAN</a:t>
            </a:r>
            <a:r>
              <a:rPr lang="ko-KR" altLang="en-US" sz="7200" b="0"/>
              <a:t>을 사용한</a:t>
            </a:r>
            <a:endParaRPr lang="en-US" altLang="ko-KR" sz="7200" b="0"/>
          </a:p>
          <a:p>
            <a:pPr lvl="0">
              <a:defRPr/>
            </a:pPr>
            <a:r>
              <a:rPr lang="ko-KR" altLang="en-US" sz="7200" b="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이상탐지</a:t>
            </a:r>
            <a:endParaRPr lang="ko-KR" altLang="en-US" sz="36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877020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>
                <a:latin typeface="NanumSquare" charset="-127"/>
                <a:ea typeface="NanumSquare" charset="-127"/>
                <a:cs typeface="NanumSquare" charset="-127"/>
              </a:rPr>
              <a:t>,</a:t>
            </a:r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 </a:t>
            </a:r>
            <a:r>
              <a:rPr lang="en-US" altLang="ko-KR" sz="2400" kern="0">
                <a:latin typeface="NanumSquare" charset="-127"/>
                <a:ea typeface="NanumSquare" charset="-127"/>
                <a:cs typeface="NanumSquare" charset="-127"/>
              </a:rPr>
              <a:t>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ko-KR" altLang="en-US"/>
              <a:t>연세대 전자공학과</a:t>
            </a:r>
            <a:endParaRPr kumimoji="1" lang="en-US" altLang="ko-KR"/>
          </a:p>
          <a:p>
            <a:r>
              <a:rPr kumimoji="1" lang="ko-KR" altLang="en-US"/>
              <a:t>연세대 컴퓨터공학 석사</a:t>
            </a:r>
            <a:r>
              <a:rPr kumimoji="1" lang="en-US" altLang="ko-KR"/>
              <a:t>/</a:t>
            </a:r>
            <a:r>
              <a:rPr kumimoji="1" lang="ko-KR" altLang="en-US"/>
              <a:t>박사 수료	</a:t>
            </a:r>
            <a:endParaRPr kumimoji="1" lang="en-US" altLang="ko-KR"/>
          </a:p>
          <a:p>
            <a:pPr lvl="1"/>
            <a:r>
              <a:rPr kumimoji="1" lang="ko-KR" altLang="en-US"/>
              <a:t>인공지능</a:t>
            </a:r>
            <a:r>
              <a:rPr kumimoji="1" lang="en-US" altLang="ko-KR"/>
              <a:t>, </a:t>
            </a:r>
            <a:r>
              <a:rPr kumimoji="1" lang="ko-KR" altLang="en-US"/>
              <a:t>컴퓨터비전</a:t>
            </a:r>
            <a:r>
              <a:rPr kumimoji="1" lang="en-US" altLang="ko-KR"/>
              <a:t>, </a:t>
            </a:r>
            <a:r>
              <a:rPr kumimoji="1" lang="ko-KR" altLang="en-US"/>
              <a:t>패턴인식</a:t>
            </a:r>
            <a:r>
              <a:rPr kumimoji="1" lang="en-US" altLang="ko-KR"/>
              <a:t>, </a:t>
            </a:r>
            <a:r>
              <a:rPr kumimoji="1" lang="ko-KR" altLang="en-US"/>
              <a:t>신경망 전공		</a:t>
            </a:r>
            <a:endParaRPr kumimoji="1" lang="en-US" altLang="ko-KR"/>
          </a:p>
          <a:p>
            <a:r>
              <a:rPr kumimoji="1" lang="en-US" altLang="ko-KR"/>
              <a:t>2005</a:t>
            </a:r>
            <a:r>
              <a:rPr kumimoji="1" lang="ko-KR" altLang="en-US"/>
              <a:t>년 사회로 나와 전공 관련 일자리 못 구함</a:t>
            </a:r>
            <a:endParaRPr kumimoji="1" lang="en-US" altLang="ko-KR"/>
          </a:p>
          <a:p>
            <a:r>
              <a:rPr kumimoji="1" lang="en-US" altLang="ko-KR"/>
              <a:t>12</a:t>
            </a:r>
            <a:r>
              <a:rPr kumimoji="1" lang="ko-KR" altLang="en-US"/>
              <a:t>년간 백엔드 솔루션 개발</a:t>
            </a:r>
            <a:r>
              <a:rPr kumimoji="1" lang="en-US" altLang="ko-KR"/>
              <a:t>. </a:t>
            </a:r>
            <a:r>
              <a:rPr kumimoji="1" lang="ko-KR" altLang="en-US"/>
              <a:t>프로젝트 리더로	</a:t>
            </a:r>
            <a:endParaRPr kumimoji="1" lang="en-US" altLang="ko-KR"/>
          </a:p>
          <a:p>
            <a:pPr lvl="1"/>
            <a:r>
              <a:rPr kumimoji="1" lang="ko-KR" altLang="en-US"/>
              <a:t>생산성</a:t>
            </a:r>
            <a:r>
              <a:rPr kumimoji="1" lang="en-US" altLang="ko-KR"/>
              <a:t>, </a:t>
            </a:r>
            <a:r>
              <a:rPr kumimoji="1" lang="ko-KR" altLang="en-US"/>
              <a:t>행복한 개발</a:t>
            </a:r>
            <a:r>
              <a:rPr kumimoji="1" lang="en-US" altLang="ko-KR"/>
              <a:t>, </a:t>
            </a:r>
            <a:r>
              <a:rPr kumimoji="1" lang="ko-KR" altLang="en-US"/>
              <a:t>개발문화</a:t>
            </a:r>
            <a:endParaRPr kumimoji="1" lang="en-US" altLang="ko-KR"/>
          </a:p>
          <a:p>
            <a:r>
              <a:rPr kumimoji="1" lang="en-US" altLang="ko-KR"/>
              <a:t>2013</a:t>
            </a:r>
            <a:r>
              <a:rPr kumimoji="1" lang="ko-KR" altLang="en-US"/>
              <a:t>년 메니징 안하겠다고 선언</a:t>
            </a:r>
            <a:r>
              <a:rPr kumimoji="1" lang="en-US" altLang="ko-KR"/>
              <a:t>.	</a:t>
            </a:r>
          </a:p>
          <a:p>
            <a:pPr lvl="1"/>
            <a:r>
              <a:rPr kumimoji="1" lang="ko-KR" altLang="en-US"/>
              <a:t>이때부터 팀원으로만</a:t>
            </a:r>
            <a:r>
              <a:rPr kumimoji="1" lang="en-US" altLang="ko-KR"/>
              <a:t>. </a:t>
            </a:r>
            <a:r>
              <a:rPr kumimoji="1" lang="ko-KR" altLang="en-US"/>
              <a:t>나이어린 </a:t>
            </a:r>
            <a:r>
              <a:rPr kumimoji="1" lang="en-US" altLang="ko-KR"/>
              <a:t>5</a:t>
            </a:r>
            <a:r>
              <a:rPr kumimoji="1" lang="ko-KR" altLang="en-US"/>
              <a:t>명의 보스</a:t>
            </a:r>
            <a:r>
              <a:rPr kumimoji="1" lang="en-US" altLang="ko-KR"/>
              <a:t>. 2</a:t>
            </a:r>
            <a:r>
              <a:rPr kumimoji="1" lang="ko-KR" altLang="en-US"/>
              <a:t>명은 </a:t>
            </a:r>
            <a:r>
              <a:rPr kumimoji="1" lang="en-US" altLang="ko-KR"/>
              <a:t>20</a:t>
            </a:r>
            <a:r>
              <a:rPr kumimoji="1" lang="ko-KR" altLang="en-US"/>
              <a:t>대</a:t>
            </a:r>
            <a:endParaRPr kumimoji="1" lang="en-US" altLang="ko-KR"/>
          </a:p>
          <a:p>
            <a:r>
              <a:rPr kumimoji="1" lang="en-US" altLang="ko-KR"/>
              <a:t>2015</a:t>
            </a:r>
            <a:r>
              <a:rPr kumimoji="1" lang="ko-KR" altLang="en-US"/>
              <a:t>년에 딥러닝을 들여다 보니 전공이었던 신경망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2017</a:t>
            </a:r>
            <a:r>
              <a:rPr kumimoji="1" lang="ko-KR" altLang="en-US"/>
              <a:t>년부터 딥러닝 업무 시작</a:t>
            </a:r>
            <a:r>
              <a:rPr kumimoji="1" lang="en-US" altLang="ko-KR"/>
              <a:t>.	</a:t>
            </a:r>
          </a:p>
          <a:p>
            <a:pPr lvl="1"/>
            <a:r>
              <a:rPr kumimoji="1" lang="ko-KR" altLang="en-US"/>
              <a:t>엑셈 이사</a:t>
            </a:r>
            <a:r>
              <a:rPr kumimoji="1" lang="en-US" altLang="ko-KR"/>
              <a:t>, </a:t>
            </a:r>
            <a:r>
              <a:rPr kumimoji="1" lang="ko-KR" altLang="en-US"/>
              <a:t>하지만 팀원	</a:t>
            </a:r>
            <a:endParaRPr kumimoji="1" lang="en-US" altLang="ko-KR"/>
          </a:p>
          <a:p>
            <a:pPr lvl="1"/>
            <a:r>
              <a:rPr kumimoji="1" lang="ko-KR" altLang="en-US"/>
              <a:t>제조설비</a:t>
            </a:r>
            <a:r>
              <a:rPr kumimoji="1" lang="en-US" altLang="ko-KR"/>
              <a:t>, </a:t>
            </a:r>
            <a:r>
              <a:rPr kumimoji="1" lang="ko-KR" altLang="en-US"/>
              <a:t>센싱 데이터</a:t>
            </a:r>
            <a:r>
              <a:rPr kumimoji="1" lang="en-US" altLang="ko-KR"/>
              <a:t>, </a:t>
            </a:r>
            <a:r>
              <a:rPr kumimoji="1" lang="ko-KR" altLang="en-US"/>
              <a:t>이상탐지</a:t>
            </a:r>
            <a:r>
              <a:rPr kumimoji="1" lang="en-US" altLang="ko-KR"/>
              <a:t>, </a:t>
            </a:r>
            <a:r>
              <a:rPr kumimoji="1" lang="ko-KR" altLang="en-US"/>
              <a:t>이상예측	</a:t>
            </a:r>
            <a:endParaRPr kumimoji="1" lang="en-US" altLang="ko-KR"/>
          </a:p>
          <a:p>
            <a:pPr lvl="1"/>
            <a:r>
              <a:rPr kumimoji="1" lang="ko-KR" altLang="en-US"/>
              <a:t>특허 </a:t>
            </a:r>
            <a:r>
              <a:rPr kumimoji="1" lang="en-US" altLang="ko-KR"/>
              <a:t>5</a:t>
            </a:r>
            <a:r>
              <a:rPr kumimoji="1" lang="ko-KR" altLang="en-US"/>
              <a:t>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7196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693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lang="ko-KR" altLang="en-US" sz="2400" b="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대표적 비지도 학습</a:t>
            </a:r>
            <a:endParaRPr kumimoji="1" lang="en-US" altLang="ko-KR"/>
          </a:p>
          <a:p>
            <a:r>
              <a:rPr kumimoji="1" lang="en-US" altLang="ko-KR"/>
              <a:t>Generator, Discriminator 2</a:t>
            </a:r>
            <a:r>
              <a:rPr kumimoji="1" lang="ko-KR" altLang="en-US"/>
              <a:t>개의 </a:t>
            </a:r>
            <a:r>
              <a:rPr kumimoji="1" lang="en-US" altLang="ko-KR"/>
              <a:t>DNN</a:t>
            </a:r>
            <a:r>
              <a:rPr kumimoji="1" lang="ko-KR" altLang="en-US"/>
              <a:t>을 엮은 구조의 모델</a:t>
            </a:r>
            <a:endParaRPr kumimoji="1" lang="en-US" altLang="ko-KR"/>
          </a:p>
          <a:p>
            <a:r>
              <a:rPr kumimoji="1" lang="ko-KR" altLang="en-US"/>
              <a:t>월 </a:t>
            </a:r>
            <a:r>
              <a:rPr kumimoji="1" lang="en-US" altLang="ko-KR"/>
              <a:t>500</a:t>
            </a:r>
            <a:r>
              <a:rPr kumimoji="1" lang="ko-KR" altLang="en-US"/>
              <a:t>개의 논문 발표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GAN(Generative Adversarial Network)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15" y="29822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2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23" y="1658326"/>
            <a:ext cx="6637830" cy="448865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7322575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1997842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05" y="2102941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7322575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1837606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7322575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684369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을 사용한 노이즈 제거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07587"/>
            <a:ext cx="57912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38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을 사용한 </a:t>
            </a:r>
            <a:r>
              <a:rPr kumimoji="1" lang="en-US" altLang="ko-KR"/>
              <a:t>inpating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40" y="2301453"/>
            <a:ext cx="7812911" cy="37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0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학습을 위한 레이블링 데이터가 없어도 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</a:t>
            </a:r>
            <a:r>
              <a:rPr kumimoji="1" lang="ko-KR" altLang="en-US"/>
              <a:t>의 가장 큰 단점을 커버</a:t>
            </a:r>
            <a:endParaRPr kumimoji="1" lang="en-US" altLang="ko-KR"/>
          </a:p>
          <a:p>
            <a:r>
              <a:rPr kumimoji="1" lang="ko-KR" altLang="en-US"/>
              <a:t>없었던 것을 생성한다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의 장점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190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ACEE72-013C-427D-8A7A-DB39BA82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179"/>
            <a:ext cx="9906000" cy="45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58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학습에 사용된 데이터와 비슷한 데이터를 생성한다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의 생성 결과</a:t>
            </a:r>
            <a:r>
              <a:rPr kumimoji="1" lang="en-US" altLang="ko-KR"/>
              <a:t> 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716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 시 조건</a:t>
            </a:r>
            <a:r>
              <a:rPr kumimoji="1" lang="en-US" altLang="ko-KR"/>
              <a:t>(Condition)</a:t>
            </a:r>
            <a:r>
              <a:rPr kumimoji="1" lang="ko-KR" altLang="en-US"/>
              <a:t>을 주어 생성되는 바를 제어한다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Conditional GAN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32" y="5202279"/>
            <a:ext cx="7974419" cy="8559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089" y="3648827"/>
            <a:ext cx="467833" cy="881267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837900" y="3766294"/>
            <a:ext cx="4142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숫자 이미지 좌측 반절을 조건으로 주고</a:t>
            </a:r>
            <a:endParaRPr kumimoji="1" lang="en-US" altLang="ko-KR"/>
          </a:p>
          <a:p>
            <a:r>
              <a:rPr kumimoji="1" lang="ko-KR" altLang="en-US"/>
              <a:t>우측 반절을 생성한 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8EBB6-00C0-4C39-AEDD-05B5B31C03ED}"/>
              </a:ext>
            </a:extLst>
          </p:cNvPr>
          <p:cNvSpPr txBox="1"/>
          <p:nvPr/>
        </p:nvSpPr>
        <p:spPr>
          <a:xfrm>
            <a:off x="5219942" y="4200488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무수하게 많은 정상 </a:t>
            </a:r>
            <a:r>
              <a:rPr lang="en-US" altLang="ko-KR" b="1" dirty="0">
                <a:solidFill>
                  <a:srgbClr val="FF0000"/>
                </a:solidFill>
              </a:rPr>
              <a:t>case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23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693526" y="3070402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제조 설비 예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이상 탐지</a:t>
            </a:r>
            <a:endParaRPr lang="ko-KR" altLang="en-US" sz="2400" b="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514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센서 데이터 </a:t>
            </a:r>
            <a:r>
              <a:rPr kumimoji="1" lang="en-US" altLang="ko-KR"/>
              <a:t>:</a:t>
            </a:r>
            <a:r>
              <a:rPr kumimoji="1" lang="ko-KR" altLang="en-US"/>
              <a:t> 온도</a:t>
            </a:r>
            <a:r>
              <a:rPr kumimoji="1" lang="en-US" altLang="ko-KR"/>
              <a:t>,</a:t>
            </a:r>
            <a:r>
              <a:rPr kumimoji="1" lang="ko-KR" altLang="en-US"/>
              <a:t> 진동</a:t>
            </a:r>
            <a:r>
              <a:rPr kumimoji="1" lang="en-US" altLang="ko-KR"/>
              <a:t>,</a:t>
            </a:r>
            <a:r>
              <a:rPr kumimoji="1" lang="ko-KR" altLang="en-US"/>
              <a:t> 압력</a:t>
            </a:r>
            <a:r>
              <a:rPr kumimoji="1" lang="en-US" altLang="ko-KR"/>
              <a:t>,</a:t>
            </a:r>
            <a:r>
              <a:rPr kumimoji="1" lang="ko-KR" altLang="en-US"/>
              <a:t> 서보모터의 전류값</a:t>
            </a:r>
            <a:r>
              <a:rPr kumimoji="1" lang="en-US" altLang="ko-KR"/>
              <a:t>/</a:t>
            </a:r>
            <a:r>
              <a:rPr kumimoji="1" lang="ko-KR" altLang="en-US"/>
              <a:t>각도</a:t>
            </a:r>
            <a:endParaRPr kumimoji="1" lang="en-US" altLang="ko-KR"/>
          </a:p>
          <a:p>
            <a:r>
              <a:rPr kumimoji="1" lang="ko-KR" altLang="en-US"/>
              <a:t>제어 데이터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PLC, CNC </a:t>
            </a:r>
            <a:r>
              <a:rPr kumimoji="1" lang="ko-KR" altLang="en-US"/>
              <a:t>데이터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제조 설비 센서 데이터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2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21290" y="3714297"/>
            <a:ext cx="5863420" cy="184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2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물리적 장치의 미지의 내적 값이 시간이 지나면 증가</a:t>
            </a:r>
            <a:endParaRPr kumimoji="1" lang="en-US" altLang="ko-KR"/>
          </a:p>
          <a:p>
            <a:r>
              <a:rPr kumimoji="1" lang="ko-KR" altLang="en-US"/>
              <a:t>특정 한계를 넘으면 외적인 현상이 나타난다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부러짐</a:t>
            </a:r>
            <a:r>
              <a:rPr kumimoji="1" lang="en-US" altLang="ko-KR"/>
              <a:t>.</a:t>
            </a:r>
            <a:r>
              <a:rPr kumimoji="1" lang="ko-KR" altLang="en-US"/>
              <a:t> 깨짐</a:t>
            </a:r>
            <a:endParaRPr kumimoji="1" lang="en-US" altLang="ko-KR"/>
          </a:p>
          <a:p>
            <a:r>
              <a:rPr kumimoji="1" lang="ko-KR" altLang="en-US"/>
              <a:t>이로인해 장애나 불량품 발생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제조 설비의 이상 동작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6675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평소와 다른 데이터의 미묘한 변화를 사람이 탐지하기가 무척 어렵다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기존 통계적인 방법이나 기타 </a:t>
            </a:r>
            <a:r>
              <a:rPr kumimoji="1" lang="en-US" altLang="ko-KR"/>
              <a:t>ML</a:t>
            </a:r>
            <a:r>
              <a:rPr kumimoji="1" lang="ko-KR" altLang="en-US"/>
              <a:t> 방법으로도 어렵다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이상 탐지의 어려움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051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실 제조설비에는 레이블링 데이터</a:t>
            </a:r>
            <a:r>
              <a:rPr kumimoji="1" lang="en-US" altLang="ko-KR"/>
              <a:t>(</a:t>
            </a:r>
            <a:r>
              <a:rPr kumimoji="1" lang="ko-KR" altLang="en-US"/>
              <a:t>이상 유무</a:t>
            </a:r>
            <a:r>
              <a:rPr kumimoji="1" lang="en-US" altLang="ko-KR"/>
              <a:t>)</a:t>
            </a:r>
            <a:r>
              <a:rPr kumimoji="1" lang="ko-KR" altLang="en-US"/>
              <a:t>가 거의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있다 하더라도 정상</a:t>
            </a:r>
            <a:r>
              <a:rPr kumimoji="1" lang="en-US" altLang="ko-KR"/>
              <a:t>/</a:t>
            </a:r>
            <a:r>
              <a:rPr kumimoji="1" lang="ko-KR" altLang="en-US"/>
              <a:t>비정상의 비율이 극단적이다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제조 설비의 </a:t>
            </a:r>
            <a:r>
              <a:rPr kumimoji="1" lang="en-US" altLang="ko-KR"/>
              <a:t>DL </a:t>
            </a:r>
            <a:r>
              <a:rPr kumimoji="1" lang="ko-KR" altLang="en-US"/>
              <a:t>적용 어려움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9712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Conditional GAN</a:t>
            </a:r>
            <a:r>
              <a:rPr kumimoji="1" lang="ko-KR" altLang="en-US"/>
              <a:t>을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4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0426" y="2206305"/>
            <a:ext cx="6793601" cy="3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5084AC-1F08-4E62-BAB4-1209FA0559B2}"/>
              </a:ext>
            </a:extLst>
          </p:cNvPr>
          <p:cNvSpPr txBox="1"/>
          <p:nvPr/>
        </p:nvSpPr>
        <p:spPr>
          <a:xfrm>
            <a:off x="2886808" y="2048608"/>
            <a:ext cx="162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설비 제어 </a:t>
            </a:r>
            <a:r>
              <a:rPr lang="en-US" altLang="ko-KR" b="1" dirty="0">
                <a:solidFill>
                  <a:srgbClr val="FF0000"/>
                </a:solidFill>
              </a:rPr>
              <a:t>data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35DAE-48FC-4674-A95B-CB32E12E2AA2}"/>
              </a:ext>
            </a:extLst>
          </p:cNvPr>
          <p:cNvSpPr txBox="1"/>
          <p:nvPr/>
        </p:nvSpPr>
        <p:spPr>
          <a:xfrm>
            <a:off x="2886809" y="3244334"/>
            <a:ext cx="106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CNC data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54A01-A535-40B0-A4C1-DC3E03CD32D3}"/>
              </a:ext>
            </a:extLst>
          </p:cNvPr>
          <p:cNvSpPr txBox="1"/>
          <p:nvPr/>
        </p:nvSpPr>
        <p:spPr>
          <a:xfrm>
            <a:off x="3947163" y="157345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(8</a:t>
            </a:r>
            <a:r>
              <a:rPr lang="ko-KR" altLang="en-US" b="1" dirty="0">
                <a:solidFill>
                  <a:srgbClr val="FF0000"/>
                </a:solidFill>
              </a:rPr>
              <a:t>자의 왼쪽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75B2-4DF1-4521-BCAE-D57DA5A06C47}"/>
              </a:ext>
            </a:extLst>
          </p:cNvPr>
          <p:cNvSpPr txBox="1"/>
          <p:nvPr/>
        </p:nvSpPr>
        <p:spPr>
          <a:xfrm>
            <a:off x="5078359" y="379603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(8</a:t>
            </a:r>
            <a:r>
              <a:rPr lang="ko-KR" altLang="en-US" b="1" dirty="0">
                <a:solidFill>
                  <a:srgbClr val="FF0000"/>
                </a:solidFill>
              </a:rPr>
              <a:t>자의 오른쪽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4404C1-08F5-4A22-823A-9D9DF025437D}"/>
              </a:ext>
            </a:extLst>
          </p:cNvPr>
          <p:cNvSpPr txBox="1"/>
          <p:nvPr/>
        </p:nvSpPr>
        <p:spPr>
          <a:xfrm>
            <a:off x="6382634" y="83968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정답이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개가 아님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  <a:r>
              <a:rPr lang="ko-KR" altLang="en-US" b="1" dirty="0" err="1">
                <a:solidFill>
                  <a:srgbClr val="FF0000"/>
                </a:solidFill>
              </a:rPr>
              <a:t>무한개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115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구성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3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7213" y="2102941"/>
            <a:ext cx="5311575" cy="3792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937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hint, anchor</a:t>
            </a:r>
            <a:r>
              <a:rPr kumimoji="1" lang="ko-KR" altLang="en-US"/>
              <a:t>는 과거의 데이터</a:t>
            </a:r>
            <a:endParaRPr kumimoji="1" lang="en-US" altLang="ko-KR"/>
          </a:p>
          <a:p>
            <a:r>
              <a:rPr kumimoji="1" lang="en-US" altLang="ko-KR"/>
              <a:t>hint, anchor</a:t>
            </a:r>
            <a:r>
              <a:rPr kumimoji="1" lang="ko-KR" altLang="en-US"/>
              <a:t>에 부합하는 미래의 </a:t>
            </a:r>
            <a:r>
              <a:rPr kumimoji="1" lang="en-US" altLang="ko-KR"/>
              <a:t>follower</a:t>
            </a:r>
            <a:r>
              <a:rPr kumimoji="1" lang="ko-KR" altLang="en-US"/>
              <a:t> 생성</a:t>
            </a:r>
            <a:endParaRPr kumimoji="1" lang="en-US" altLang="ko-KR"/>
          </a:p>
          <a:p>
            <a:r>
              <a:rPr kumimoji="1" lang="ko-KR" altLang="en-US"/>
              <a:t>과거의 데이터에 대한 정상이라 할 수 있는 </a:t>
            </a:r>
            <a:r>
              <a:rPr kumimoji="1" lang="en-US" altLang="ko-KR"/>
              <a:t>follower</a:t>
            </a:r>
          </a:p>
          <a:p>
            <a:r>
              <a:rPr kumimoji="1" lang="en-US" altLang="ko-KR"/>
              <a:t>GAN</a:t>
            </a:r>
            <a:r>
              <a:rPr kumimoji="1" lang="ko-KR" altLang="en-US"/>
              <a:t>의 특징으로 무수한 </a:t>
            </a:r>
            <a:r>
              <a:rPr kumimoji="1" lang="en-US" altLang="ko-KR"/>
              <a:t>follower</a:t>
            </a:r>
            <a:r>
              <a:rPr kumimoji="1" lang="ko-KR" altLang="en-US"/>
              <a:t>의 생성이 가능하다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생성기</a:t>
            </a:r>
            <a:r>
              <a:rPr kumimoji="1" lang="en-US" altLang="ko-KR"/>
              <a:t>(G)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72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87D74B-F137-4979-8B59-7BF814B2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075"/>
            <a:ext cx="9906000" cy="48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5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정상 밴드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5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5851" y="2669650"/>
            <a:ext cx="7294299" cy="222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57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이상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63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7325" y="2246129"/>
            <a:ext cx="5526588" cy="29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2308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68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4623" y="712001"/>
            <a:ext cx="4434498" cy="52422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9BC75-E9D8-461D-9849-9997622BB182}"/>
              </a:ext>
            </a:extLst>
          </p:cNvPr>
          <p:cNvSpPr txBox="1"/>
          <p:nvPr/>
        </p:nvSpPr>
        <p:spPr>
          <a:xfrm>
            <a:off x="381001" y="131747"/>
            <a:ext cx="3581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정상 </a:t>
            </a:r>
            <a:r>
              <a:rPr lang="en-US" altLang="ko-KR" b="1" dirty="0">
                <a:solidFill>
                  <a:srgbClr val="FF0000"/>
                </a:solidFill>
              </a:rPr>
              <a:t>data </a:t>
            </a:r>
            <a:r>
              <a:rPr lang="ko-KR" altLang="en-US" b="1" dirty="0">
                <a:solidFill>
                  <a:srgbClr val="FF0000"/>
                </a:solidFill>
              </a:rPr>
              <a:t>밖에 없는데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현재의 </a:t>
            </a:r>
            <a:r>
              <a:rPr lang="en-US" altLang="ko-KR" b="1" dirty="0">
                <a:solidFill>
                  <a:srgbClr val="FF0000"/>
                </a:solidFill>
              </a:rPr>
              <a:t>data</a:t>
            </a:r>
            <a:r>
              <a:rPr lang="ko-KR" altLang="en-US" b="1" dirty="0">
                <a:solidFill>
                  <a:srgbClr val="FF0000"/>
                </a:solidFill>
              </a:rPr>
              <a:t>를 가지고 미래를 예측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무수하게 많은 예측 가능</a:t>
            </a:r>
          </a:p>
        </p:txBody>
      </p:sp>
    </p:spTree>
    <p:extLst>
      <p:ext uri="{BB962C8B-B14F-4D97-AF65-F5344CB8AC3E}">
        <p14:creationId xmlns:p14="http://schemas.microsoft.com/office/powerpoint/2010/main" val="2090803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이상 탐지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7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9650" y="2102941"/>
            <a:ext cx="8153400" cy="3629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791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비싼 레이블링 데이터가 필요하지 않다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타 제어 데이터도 사용</a:t>
            </a:r>
            <a:endParaRPr kumimoji="1" lang="en-US" altLang="ko-KR"/>
          </a:p>
          <a:p>
            <a:r>
              <a:rPr kumimoji="1" lang="ko-KR" altLang="en-US"/>
              <a:t>복수의 센서 데이터가 동시에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1466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693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기타</a:t>
            </a:r>
            <a:endParaRPr lang="ko-KR" altLang="en-US" sz="2400" b="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023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>
                <a:hlinkClick r:id="rId2"/>
              </a:rPr>
              <a:t>dh-rim@hanmail.net</a:t>
            </a:r>
            <a:endParaRPr kumimoji="1" lang="en-US" altLang="ko-KR" sz="3600"/>
          </a:p>
          <a:p>
            <a:r>
              <a:rPr kumimoji="1" lang="en-US" altLang="ko-KR" sz="3600"/>
              <a:t>010-2327-7594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8455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165ED-0BE9-482C-BF87-D3F1B7F0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Optimizer </a:t>
            </a:r>
            <a:r>
              <a:rPr lang="ko-KR" altLang="en-US" b="1" dirty="0"/>
              <a:t>사용 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8E0EDF-D185-4658-9654-30C95EFCF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863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3A8A12-0BE7-428D-AE0D-1AA9DCBA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14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4B1312-2B23-461D-9D71-98C7356A5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77" y="0"/>
            <a:ext cx="8993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6888E-F56B-45E6-942E-9AE2DC5D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문서작성에서의 중요한 점</a:t>
            </a:r>
            <a:br>
              <a:rPr lang="en-US" altLang="ko-KR" dirty="0"/>
            </a:br>
            <a:r>
              <a:rPr lang="en-US" altLang="ko-KR" sz="3600" dirty="0"/>
              <a:t>(Pull</a:t>
            </a:r>
            <a:r>
              <a:rPr lang="ko-KR" altLang="en-US" sz="3600" dirty="0"/>
              <a:t> </a:t>
            </a:r>
            <a:r>
              <a:rPr lang="en-US" altLang="ko-KR" sz="3600" dirty="0"/>
              <a:t>request</a:t>
            </a:r>
            <a:r>
              <a:rPr lang="ko-KR" altLang="en-US" sz="3600" dirty="0"/>
              <a:t>시 중요한 점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0CBB0-3E53-4EC3-838D-36D2210AA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코드에 대한 </a:t>
            </a:r>
            <a:r>
              <a:rPr lang="en-US" altLang="ko-KR" dirty="0"/>
              <a:t>test case </a:t>
            </a:r>
            <a:r>
              <a:rPr lang="ko-KR" altLang="en-US" dirty="0"/>
              <a:t>함께 제시 필요</a:t>
            </a:r>
            <a:endParaRPr lang="en-US" altLang="ko-KR" dirty="0"/>
          </a:p>
          <a:p>
            <a:r>
              <a:rPr lang="ko-KR" altLang="en-US" dirty="0"/>
              <a:t>코드가 깔끔해야 </a:t>
            </a:r>
            <a:r>
              <a:rPr lang="en-US" altLang="ko-KR" dirty="0"/>
              <a:t>–</a:t>
            </a:r>
            <a:r>
              <a:rPr lang="ko-KR" altLang="en-US" dirty="0"/>
              <a:t>이해하기 명료하게</a:t>
            </a:r>
            <a:endParaRPr lang="en-US" altLang="ko-KR" dirty="0"/>
          </a:p>
          <a:p>
            <a:r>
              <a:rPr lang="en-US" altLang="ko-KR" dirty="0"/>
              <a:t>Main code </a:t>
            </a:r>
            <a:r>
              <a:rPr lang="ko-KR" altLang="en-US" dirty="0"/>
              <a:t>깔끔한 지 확인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129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D673DB-C690-47BC-9A3A-B282C05D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19075"/>
            <a:ext cx="77533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9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B13A79-BFB2-45AC-8C45-A1351166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71450"/>
            <a:ext cx="64674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95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AD7F61-2C2B-4A09-8A54-567CF4A5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90487"/>
            <a:ext cx="87915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9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F597F3-8777-4737-B994-44B4675D7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33350"/>
            <a:ext cx="71913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8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154530-AED3-431F-91DB-ED1AF37A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847725"/>
            <a:ext cx="71913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025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2507AD-3654-443F-B75F-B99E1B2B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547687"/>
            <a:ext cx="72961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41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4DCBBF-00E5-4634-BEF1-3E27A050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762000"/>
            <a:ext cx="90487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00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68923A-6C0D-49F5-ADF4-45584556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566737"/>
            <a:ext cx="76485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630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8E771C-9BDD-4DCF-B62C-5EF2AF94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842962"/>
            <a:ext cx="74580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64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E4EC3A-9AFE-474F-BE78-0C449E86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52450"/>
            <a:ext cx="79248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9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08BE11-0C1D-47B6-AE07-324CC7BA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리뷰논문 </a:t>
            </a:r>
            <a:r>
              <a:rPr lang="en-US" altLang="ko-KR" dirty="0"/>
              <a:t>2 </a:t>
            </a:r>
            <a:r>
              <a:rPr lang="ko-KR" altLang="en-US" dirty="0"/>
              <a:t>실습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946505-42B8-4E28-84D1-CA5D2E381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vgg16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348449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BDB53-A05B-4629-A8A2-AFE86621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819150"/>
            <a:ext cx="71913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67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4C0FC-3CD8-4072-818E-04329C86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의학논문 리뷰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11359F-ABC4-4E8B-8250-15319C071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7842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37684" y="1449560"/>
            <a:ext cx="9230650" cy="22236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5200"/>
              <a:t>딥러닝을 사용한 의학 논문 리뷰</a:t>
            </a:r>
            <a:endParaRPr sz="52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37675" y="3713240"/>
            <a:ext cx="9230650" cy="8586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한림대 의대 워크샾</a:t>
            </a:r>
            <a:endParaRPr/>
          </a:p>
          <a:p>
            <a:pPr>
              <a:spcBef>
                <a:spcPts val="0"/>
              </a:spcBef>
            </a:pPr>
            <a:endParaRPr/>
          </a:p>
          <a:p>
            <a:pPr>
              <a:spcBef>
                <a:spcPts val="0"/>
              </a:spcBef>
            </a:pPr>
            <a:r>
              <a:rPr lang="en" sz="1950"/>
              <a:t>임도형, dh-rim@hanmail.net</a:t>
            </a:r>
            <a:endParaRPr sz="195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2600"/>
              <a:t>Development and Validation of Deep-Learning Algorithm for Electrocardiography-Based Heart Failure Identification</a:t>
            </a:r>
            <a:endParaRPr sz="2600"/>
          </a:p>
          <a:p>
            <a:pPr>
              <a:buClr>
                <a:schemeClr val="dk1"/>
              </a:buClr>
              <a:buSzPts val="1100"/>
            </a:pPr>
            <a:endParaRPr sz="2600"/>
          </a:p>
          <a:p>
            <a:r>
              <a:rPr lang="en" sz="1950"/>
              <a:t>Korean Circ J, 49 (7), 629-639 Jul 2019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https://www.ncbi.nlm.nih.gov/pmc/articles/PMC6597456/</a:t>
            </a:r>
            <a:endParaRPr sz="1950"/>
          </a:p>
        </p:txBody>
      </p:sp>
      <p:sp>
        <p:nvSpPr>
          <p:cNvPr id="61" name="Google Shape;61;p14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1</a:t>
            </a:r>
            <a:endParaRPr sz="325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517"/>
              <a:t>Joon-myoung Kwon, MD,1,* Kyung-Hee Kim, MD, PhD,corresponding author2,* Ki-Hyun Jeon, MD, MS,2,* Hyue Mee Kim, MD, MS,2 Min Jeong Kim, MD, MS,2 Sung-Min Lim, MD, MS,2 Pil Sang Song, MD, PhD,2 Jinsik Park, MD, PhD,2 Rak Kyeong Choi, MD, PhD,2 and Byung-Hee Oh, MD, PhD2</a:t>
            </a:r>
            <a:endParaRPr sz="1517"/>
          </a:p>
          <a:p>
            <a:pPr marL="0" indent="0">
              <a:spcBef>
                <a:spcPts val="1733"/>
              </a:spcBef>
              <a:buNone/>
            </a:pPr>
            <a:r>
              <a:rPr lang="en" sz="1517"/>
              <a:t>1Department of Emergency Medicine, Mediplex Sejong Hospital, Incheon, Korea.</a:t>
            </a:r>
            <a:endParaRPr sz="1517"/>
          </a:p>
          <a:p>
            <a:pPr marL="0" indent="0">
              <a:spcBef>
                <a:spcPts val="1733"/>
              </a:spcBef>
              <a:buClr>
                <a:schemeClr val="dk1"/>
              </a:buClr>
              <a:buSzPts val="1100"/>
              <a:buNone/>
            </a:pPr>
            <a:r>
              <a:rPr lang="en" sz="1517"/>
              <a:t>2Division of Cardiology, Department of Internal Medicine, Cardiovascular Center, Mediplex Sejong Hospital, Incheon, Korea.</a:t>
            </a:r>
            <a:endParaRPr sz="1517"/>
          </a:p>
          <a:p>
            <a:pPr marL="0" indent="0">
              <a:spcBef>
                <a:spcPts val="1733"/>
              </a:spcBef>
              <a:buNone/>
            </a:pPr>
            <a:r>
              <a:rPr lang="en" sz="1517"/>
              <a:t>Corresponding author.</a:t>
            </a:r>
            <a:endParaRPr sz="1517"/>
          </a:p>
          <a:p>
            <a:pPr marL="0" indent="0">
              <a:spcBef>
                <a:spcPts val="1733"/>
              </a:spcBef>
              <a:buClr>
                <a:schemeClr val="dk1"/>
              </a:buClr>
              <a:buSzPts val="1100"/>
              <a:buNone/>
            </a:pPr>
            <a:r>
              <a:rPr lang="en" sz="1517"/>
              <a:t>Correspondence to Kyung-Hee Kim, MD, PhD. Division of Cardiology, Department of Internal Medicine, Cardiovascular Center, Mediplex Sejong Hospital, </a:t>
            </a:r>
            <a:endParaRPr sz="1517"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 sz="1517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논문 개요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HF(Heart Failure) 탐지</a:t>
            </a:r>
            <a:endParaRPr/>
          </a:p>
          <a:p>
            <a:r>
              <a:rPr lang="en"/>
              <a:t>ECG(Electrocardiography) 데이터 사용</a:t>
            </a:r>
            <a:endParaRPr/>
          </a:p>
          <a:p>
            <a:r>
              <a:rPr lang="en"/>
              <a:t>일반 DNN 사용</a:t>
            </a:r>
            <a:endParaRPr/>
          </a:p>
          <a:p>
            <a:r>
              <a:rPr lang="en"/>
              <a:t>기존 머신 러닝 방법에 비해 state-of-the-art 라 함.</a:t>
            </a:r>
            <a:endParaRPr/>
          </a:p>
          <a:p>
            <a:r>
              <a:rPr lang="en"/>
              <a:t>AUROC 0.843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 한계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고정된 툴</a:t>
            </a:r>
            <a:endParaRPr/>
          </a:p>
          <a:p>
            <a:r>
              <a:rPr lang="en"/>
              <a:t>전문가의 주관적 판단에 의존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32168" y="3249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 dirty="0"/>
              <a:t>데이터 수집과</a:t>
            </a:r>
            <a:endParaRPr dirty="0"/>
          </a:p>
          <a:p>
            <a:r>
              <a:rPr lang="en" dirty="0"/>
              <a:t> 전처리</a:t>
            </a: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232168" y="1821114"/>
            <a:ext cx="2853932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>
              <a:spcBef>
                <a:spcPts val="1733"/>
              </a:spcBef>
            </a:pPr>
            <a:r>
              <a:rPr lang="en" dirty="0"/>
              <a:t>2개 병원의 6만개 </a:t>
            </a:r>
            <a:endParaRPr dirty="0"/>
          </a:p>
          <a:p>
            <a:r>
              <a:rPr lang="en" dirty="0"/>
              <a:t>1개 병원의 80%를 학습에 사용</a:t>
            </a:r>
            <a:endParaRPr dirty="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019" y="1304253"/>
            <a:ext cx="6593681" cy="542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일반적인 DNN</a:t>
            </a:r>
            <a:endParaRPr/>
          </a:p>
          <a:p>
            <a:r>
              <a:rPr lang="en"/>
              <a:t>5개 층</a:t>
            </a:r>
            <a:endParaRPr/>
          </a:p>
          <a:p>
            <a:r>
              <a:rPr lang="en"/>
              <a:t>ReLU 사용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956" y="1202223"/>
            <a:ext cx="3993356" cy="47982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3BD934-3D34-473E-8459-0854E2025D8C}"/>
              </a:ext>
            </a:extLst>
          </p:cNvPr>
          <p:cNvSpPr/>
          <p:nvPr/>
        </p:nvSpPr>
        <p:spPr>
          <a:xfrm>
            <a:off x="8231945" y="2919664"/>
            <a:ext cx="709832" cy="6588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8A46E-2D9F-45FE-B681-3DA1D932978C}"/>
              </a:ext>
            </a:extLst>
          </p:cNvPr>
          <p:cNvSpPr txBox="1"/>
          <p:nvPr/>
        </p:nvSpPr>
        <p:spPr>
          <a:xfrm>
            <a:off x="8097716" y="374200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네모 잘못 그렸음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입력과 출력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10개의 항목</a:t>
            </a:r>
            <a:endParaRPr/>
          </a:p>
          <a:p>
            <a:r>
              <a:rPr lang="en"/>
              <a:t>Normalization 함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Ejection Fraction의 값으로</a:t>
            </a:r>
            <a:endParaRPr/>
          </a:p>
          <a:p>
            <a:r>
              <a:rPr lang="en"/>
              <a:t>40%크면 0, 작으면 1</a:t>
            </a: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68D168-117D-4709-8E27-0B6E44D07E7E}"/>
              </a:ext>
            </a:extLst>
          </p:cNvPr>
          <p:cNvGrpSpPr/>
          <p:nvPr/>
        </p:nvGrpSpPr>
        <p:grpSpPr>
          <a:xfrm>
            <a:off x="4162865" y="302127"/>
            <a:ext cx="5828303" cy="4668971"/>
            <a:chOff x="3002280" y="1330827"/>
            <a:chExt cx="5828303" cy="4668971"/>
          </a:xfrm>
        </p:grpSpPr>
        <p:pic>
          <p:nvPicPr>
            <p:cNvPr id="100" name="Google Shape;10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78123" y="2919902"/>
              <a:ext cx="3993356" cy="2817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938" y="1330827"/>
              <a:ext cx="3704431" cy="1589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E82D343-B239-4FDF-A658-D274AD64CBF1}"/>
                </a:ext>
              </a:extLst>
            </p:cNvPr>
            <p:cNvSpPr/>
            <p:nvPr/>
          </p:nvSpPr>
          <p:spPr>
            <a:xfrm>
              <a:off x="3528060" y="4018598"/>
              <a:ext cx="3444240" cy="1981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AF0DB7-3EE6-4331-9A76-7717E82CECF4}"/>
                </a:ext>
              </a:extLst>
            </p:cNvPr>
            <p:cNvSpPr/>
            <p:nvPr/>
          </p:nvSpPr>
          <p:spPr>
            <a:xfrm>
              <a:off x="7071360" y="3948364"/>
              <a:ext cx="1074420" cy="1981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C2E11D-CA05-4EE2-8810-5E0FF6D7390C}"/>
                </a:ext>
              </a:extLst>
            </p:cNvPr>
            <p:cNvSpPr txBox="1"/>
            <p:nvPr/>
          </p:nvSpPr>
          <p:spPr>
            <a:xfrm>
              <a:off x="3002280" y="3938087"/>
              <a:ext cx="684803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950">
                  <a:solidFill>
                    <a:srgbClr val="FF0000"/>
                  </a:solidFill>
                </a:rPr>
                <a:t>입력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C449F-10DF-41D8-8830-C0DDC17844BB}"/>
                </a:ext>
              </a:extLst>
            </p:cNvPr>
            <p:cNvSpPr txBox="1"/>
            <p:nvPr/>
          </p:nvSpPr>
          <p:spPr>
            <a:xfrm>
              <a:off x="8145780" y="3742003"/>
              <a:ext cx="684803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950" dirty="0">
                  <a:solidFill>
                    <a:srgbClr val="FF0000"/>
                  </a:solidFill>
                </a:rPr>
                <a:t>출력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2600"/>
              <a:t>A deep learning model for the detection of both advanced and early glaucoma using fundus photography</a:t>
            </a:r>
            <a:endParaRPr sz="2600"/>
          </a:p>
          <a:p>
            <a:endParaRPr sz="2600"/>
          </a:p>
          <a:p>
            <a:r>
              <a:rPr lang="en" sz="1950"/>
              <a:t>PLoS One, 13 (11), e0207982 2018 Nov 27 eCollection 2018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https://journals.plos.org/plosone/article?id=10.1371/journal.pone.0207982</a:t>
            </a:r>
            <a:endParaRPr sz="1950"/>
          </a:p>
        </p:txBody>
      </p:sp>
      <p:sp>
        <p:nvSpPr>
          <p:cNvPr id="135" name="Google Shape;135;p25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2</a:t>
            </a:r>
            <a:endParaRPr sz="32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10D7DB-CCA6-4C3C-94A8-FFA1276D53F6}"/>
              </a:ext>
            </a:extLst>
          </p:cNvPr>
          <p:cNvSpPr txBox="1"/>
          <p:nvPr/>
        </p:nvSpPr>
        <p:spPr>
          <a:xfrm>
            <a:off x="6839712" y="832104"/>
            <a:ext cx="2329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solidFill>
                  <a:srgbClr val="FF0000"/>
                </a:solidFill>
              </a:rPr>
              <a:t>실습에 사용</a:t>
            </a:r>
          </a:p>
        </p:txBody>
      </p:sp>
    </p:spTree>
    <p:extLst>
      <p:ext uri="{BB962C8B-B14F-4D97-AF65-F5344CB8AC3E}">
        <p14:creationId xmlns:p14="http://schemas.microsoft.com/office/powerpoint/2010/main" val="27928012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방법과 결과 비교</a:t>
            </a: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LR(Logistic Regression)</a:t>
            </a:r>
            <a:r>
              <a:rPr lang="ko-KR" altLang="en-US"/>
              <a:t>과 </a:t>
            </a:r>
            <a:r>
              <a:rPr lang="en-US"/>
              <a:t>RF(Random Forest) </a:t>
            </a:r>
            <a:r>
              <a:rPr lang="ko-KR" altLang="en-US"/>
              <a:t>사용</a:t>
            </a:r>
          </a:p>
          <a:p>
            <a:r>
              <a:rPr lang="en-US"/>
              <a:t>LR, RF </a:t>
            </a:r>
            <a:r>
              <a:rPr lang="ko-KR" altLang="en-US"/>
              <a:t>보다 결과가 좋다</a:t>
            </a:r>
            <a:r>
              <a:rPr lang="en-US" altLang="ko-KR"/>
              <a:t>.</a:t>
            </a:r>
            <a:endParaRPr lang="ko-KR" altLang="en-US"/>
          </a:p>
          <a:p>
            <a:r>
              <a:rPr lang="en-US"/>
              <a:t>AUROC</a:t>
            </a:r>
            <a:r>
              <a:rPr lang="ko-KR" altLang="en-US"/>
              <a:t>가 </a:t>
            </a:r>
            <a:r>
              <a:rPr lang="en-US" altLang="ko-KR"/>
              <a:t>0.84, 0.819 </a:t>
            </a:r>
            <a:r>
              <a:rPr lang="ko-KR" altLang="en-US"/>
              <a:t>정도를 보임</a:t>
            </a: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8" y="3515383"/>
            <a:ext cx="5097463" cy="195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935" y="3112294"/>
            <a:ext cx="3890169" cy="374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AUROC</a:t>
            </a:r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Area under ROC(Receiver Operating Curver)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TPR(TP Ratio) = TP / TP + FN</a:t>
            </a:r>
          </a:p>
          <a:p>
            <a:r>
              <a:rPr lang="en-US"/>
              <a:t>FPR(FP Ratio) = FP / FP + TN</a:t>
            </a:r>
          </a:p>
          <a:p>
            <a:endParaRPr lang="en-US"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034" y="4068001"/>
            <a:ext cx="6758781" cy="1310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ROC, AUROC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ROC : Threadhold 별 TPR, FPR의 값의 곡선 </a:t>
            </a:r>
            <a:endParaRPr/>
          </a:p>
          <a:p>
            <a:r>
              <a:rPr lang="en"/>
              <a:t>AUROC : ROC 밑의 면적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AUROC 값 해석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1.0이면 완벽</a:t>
            </a:r>
            <a:endParaRPr/>
          </a:p>
          <a:p>
            <a:r>
              <a:rPr lang="en"/>
              <a:t> 0.5이면 바보</a:t>
            </a:r>
            <a:endParaRPr/>
          </a:p>
          <a:p>
            <a:r>
              <a:rPr lang="en"/>
              <a:t>보통 0.75 정도를 보인다.</a:t>
            </a:r>
            <a:endParaRPr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454" y="2512337"/>
            <a:ext cx="4884696" cy="3900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Machine Learning으로 하던 것을 Deep Learning으로 했다.</a:t>
            </a:r>
            <a:endParaRPr/>
          </a:p>
          <a:p>
            <a:r>
              <a:rPr lang="en"/>
              <a:t>모델 구조는 무척이나 간단하다.</a:t>
            </a:r>
            <a:endParaRPr/>
          </a:p>
          <a:p>
            <a:r>
              <a:rPr lang="en"/>
              <a:t>데이터 전처리를 꽤 잘했다.</a:t>
            </a:r>
            <a:endParaRPr/>
          </a:p>
          <a:p>
            <a:r>
              <a:rPr lang="en"/>
              <a:t>단순한 적용이었지만 SOTA 성능을 보임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337675" y="2973025"/>
            <a:ext cx="9230650" cy="91195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ctr" anchorCtr="0">
            <a:noAutofit/>
          </a:bodyPr>
          <a:lstStyle/>
          <a:p>
            <a:r>
              <a:rPr lang="en" sz="3033"/>
              <a:t>Deep Learning-Based Deep Brain Stimulation Targeting and Clinical Applications</a:t>
            </a:r>
            <a:endParaRPr sz="2600"/>
          </a:p>
          <a:p>
            <a:endParaRPr sz="2600"/>
          </a:p>
          <a:p>
            <a:r>
              <a:rPr lang="en" sz="1950"/>
              <a:t>Front Neurosci , 13, 1128 2019 Oct 24 eCollection 2019</a:t>
            </a:r>
            <a:endParaRPr sz="1950"/>
          </a:p>
          <a:p>
            <a:endParaRPr sz="1950"/>
          </a:p>
          <a:p>
            <a:r>
              <a:rPr lang="en" sz="1192" u="sng">
                <a:solidFill>
                  <a:schemeClr val="hlink"/>
                </a:solidFill>
                <a:hlinkClick r:id="rId3"/>
              </a:rPr>
              <a:t>https://www.frontiersin.org/articles/10.3389/fnins.2019.01128/full</a:t>
            </a:r>
            <a:endParaRPr sz="1950"/>
          </a:p>
        </p:txBody>
      </p:sp>
      <p:sp>
        <p:nvSpPr>
          <p:cNvPr id="226" name="Google Shape;226;p39"/>
          <p:cNvSpPr txBox="1"/>
          <p:nvPr/>
        </p:nvSpPr>
        <p:spPr>
          <a:xfrm>
            <a:off x="1185925" y="1066250"/>
            <a:ext cx="7534150" cy="87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/>
            <a:r>
              <a:rPr lang="en" sz="3250"/>
              <a:t>리뷰 3</a:t>
            </a:r>
            <a:endParaRPr sz="325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0" rtlCol="0" anchor="t" anchorCtr="0">
            <a:noAutofit/>
          </a:bodyPr>
          <a:lstStyle/>
          <a:p>
            <a:pPr indent="-343948">
              <a:buClr>
                <a:schemeClr val="dk1"/>
              </a:buClr>
              <a:buSzPts val="1400"/>
            </a:pPr>
            <a:r>
              <a:rPr lang="en" sz="1517">
                <a:solidFill>
                  <a:schemeClr val="dk1"/>
                </a:solidFill>
              </a:rPr>
              <a:t>Seong-Cheol Park1,2*†, Joon Hyuk Cha1,3†, Seonhwa Lee1,4, Wooyoung Jang5, Chong Sik Lee6 and Jung Kyo Lee7</a:t>
            </a:r>
            <a:endParaRPr sz="1517">
              <a:solidFill>
                <a:schemeClr val="dk1"/>
              </a:solidFill>
            </a:endParaRPr>
          </a:p>
          <a:p>
            <a:pPr indent="0">
              <a:spcBef>
                <a:spcPts val="1733"/>
              </a:spcBef>
              <a:buNone/>
            </a:pPr>
            <a:endParaRPr sz="1517">
              <a:solidFill>
                <a:schemeClr val="dk1"/>
              </a:solidFill>
            </a:endParaRPr>
          </a:p>
          <a:p>
            <a:pPr indent="-343948">
              <a:spcBef>
                <a:spcPts val="1733"/>
              </a:spcBef>
              <a:buClr>
                <a:schemeClr val="dk1"/>
              </a:buClr>
              <a:buSzPts val="1400"/>
            </a:pPr>
            <a:r>
              <a:rPr lang="en" sz="1517">
                <a:solidFill>
                  <a:schemeClr val="dk1"/>
                </a:solidFill>
              </a:rPr>
              <a:t>1 Department of Neurosurgery, Seoul Metropolitan Government – Seoul National University Boramae Medical Center</a:t>
            </a:r>
            <a:endParaRPr sz="1517">
              <a:solidFill>
                <a:schemeClr val="dk1"/>
              </a:solidFill>
            </a:endParaRPr>
          </a:p>
          <a:p>
            <a:pPr indent="-343948">
              <a:buClr>
                <a:schemeClr val="dk1"/>
              </a:buClr>
              <a:buSzPts val="1400"/>
            </a:pPr>
            <a:r>
              <a:rPr lang="en" sz="1517">
                <a:solidFill>
                  <a:schemeClr val="dk1"/>
                </a:solidFill>
              </a:rPr>
              <a:t>2 Department of Neurosurgery, Gangneung Asan Hospital, University of Ulsan</a:t>
            </a:r>
            <a:endParaRPr sz="1517">
              <a:solidFill>
                <a:schemeClr val="dk1"/>
              </a:solidFill>
            </a:endParaRPr>
          </a:p>
          <a:p>
            <a:pPr indent="-343948">
              <a:buClr>
                <a:schemeClr val="dk1"/>
              </a:buClr>
              <a:buSzPts val="1400"/>
            </a:pPr>
            <a:r>
              <a:rPr lang="en" sz="1517">
                <a:solidFill>
                  <a:schemeClr val="dk1"/>
                </a:solidFill>
              </a:rPr>
              <a:t>3 School of Medicine, Inha University, Incheon, South Korea</a:t>
            </a:r>
            <a:endParaRPr sz="1517">
              <a:solidFill>
                <a:schemeClr val="dk1"/>
              </a:solidFill>
            </a:endParaRPr>
          </a:p>
          <a:p>
            <a:pPr indent="-343948">
              <a:buClr>
                <a:schemeClr val="dk1"/>
              </a:buClr>
              <a:buSzPts val="1400"/>
            </a:pPr>
            <a:r>
              <a:rPr lang="en" sz="1517">
                <a:solidFill>
                  <a:schemeClr val="dk1"/>
                </a:solidFill>
              </a:rPr>
              <a:t>4 Department of Bio-Convergence Engineering, College of Health Science, Korea University</a:t>
            </a:r>
            <a:endParaRPr sz="1517">
              <a:solidFill>
                <a:schemeClr val="dk1"/>
              </a:solidFill>
            </a:endParaRPr>
          </a:p>
          <a:p>
            <a:pPr indent="-343948">
              <a:buClr>
                <a:schemeClr val="dk1"/>
              </a:buClr>
              <a:buSzPts val="1400"/>
            </a:pPr>
            <a:r>
              <a:rPr lang="en" sz="1517">
                <a:solidFill>
                  <a:schemeClr val="dk1"/>
                </a:solidFill>
              </a:rPr>
              <a:t>5 Department of Neurology, Gangneung Asan Hospital, University of Ulsan, Gangneung</a:t>
            </a:r>
            <a:endParaRPr sz="1517">
              <a:solidFill>
                <a:schemeClr val="dk1"/>
              </a:solidFill>
            </a:endParaRPr>
          </a:p>
          <a:p>
            <a:pPr indent="-343948">
              <a:buClr>
                <a:schemeClr val="dk1"/>
              </a:buClr>
              <a:buSzPts val="1400"/>
            </a:pPr>
            <a:r>
              <a:rPr lang="en" sz="1517">
                <a:solidFill>
                  <a:schemeClr val="dk1"/>
                </a:solidFill>
              </a:rPr>
              <a:t>6 Department of Neurology, Asan Medical Center, University of Ulsan</a:t>
            </a:r>
            <a:endParaRPr sz="1517">
              <a:solidFill>
                <a:schemeClr val="dk1"/>
              </a:solidFill>
            </a:endParaRPr>
          </a:p>
          <a:p>
            <a:pPr indent="-343948">
              <a:buClr>
                <a:schemeClr val="dk1"/>
              </a:buClr>
              <a:buSzPts val="1400"/>
            </a:pPr>
            <a:r>
              <a:rPr lang="en" sz="1517">
                <a:solidFill>
                  <a:schemeClr val="dk1"/>
                </a:solidFill>
              </a:rPr>
              <a:t>7 Department of Neurosurgery, Asan Medical Center, University of Ulsan</a:t>
            </a:r>
            <a:endParaRPr sz="1517">
              <a:solidFill>
                <a:schemeClr val="dk1"/>
              </a:solidFill>
            </a:endParaRPr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 sz="1517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논문 개요</a:t>
            </a:r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MRI</a:t>
            </a:r>
            <a:r>
              <a:rPr lang="ko-KR" altLang="en-US"/>
              <a:t>영상에서 </a:t>
            </a:r>
            <a:r>
              <a:rPr lang="en-US"/>
              <a:t>STN</a:t>
            </a:r>
            <a:r>
              <a:rPr lang="ko-KR" altLang="en-US"/>
              <a:t>과 </a:t>
            </a:r>
            <a:r>
              <a:rPr lang="en-US"/>
              <a:t>red nucleus </a:t>
            </a:r>
            <a:r>
              <a:rPr lang="ko-KR" altLang="en-US"/>
              <a:t>영역 탐지</a:t>
            </a:r>
            <a:r>
              <a:rPr lang="en-US" altLang="ko-KR"/>
              <a:t>(</a:t>
            </a:r>
            <a:r>
              <a:rPr lang="en-US"/>
              <a:t>segmentation)</a:t>
            </a:r>
          </a:p>
          <a:p>
            <a:r>
              <a:rPr lang="en-US"/>
              <a:t>DBS(deep brain stimulation)</a:t>
            </a:r>
            <a:r>
              <a:rPr lang="ko-KR" altLang="en-US"/>
              <a:t>을 위한</a:t>
            </a:r>
            <a:r>
              <a:rPr lang="en-US" altLang="ko-KR"/>
              <a:t>.</a:t>
            </a:r>
            <a:endParaRPr lang="ko-KR" altLang="en-US"/>
          </a:p>
          <a:p>
            <a:r>
              <a:rPr lang="en-US"/>
              <a:t>FCN-VGG16 </a:t>
            </a:r>
            <a:r>
              <a:rPr lang="ko-KR" altLang="en-US"/>
              <a:t>사용</a:t>
            </a:r>
          </a:p>
          <a:p>
            <a:r>
              <a:rPr lang="ko-KR" altLang="en-US"/>
              <a:t>정확도 </a:t>
            </a:r>
            <a:r>
              <a:rPr lang="en-US" altLang="ko-KR"/>
              <a:t>91.2%, </a:t>
            </a:r>
            <a:r>
              <a:rPr lang="en-US"/>
              <a:t>MIOU 0.821 </a:t>
            </a:r>
            <a:r>
              <a:rPr lang="ko-KR" altLang="en-US"/>
              <a:t>보임</a:t>
            </a:r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69" y="3941958"/>
            <a:ext cx="4075906" cy="14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401570-9430-4BE5-9813-B7B2089435F1}"/>
              </a:ext>
            </a:extLst>
          </p:cNvPr>
          <p:cNvSpPr txBox="1"/>
          <p:nvPr/>
        </p:nvSpPr>
        <p:spPr>
          <a:xfrm>
            <a:off x="2769576" y="35125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DA757-34A7-4DE5-9CC2-57A738E53EBD}"/>
              </a:ext>
            </a:extLst>
          </p:cNvPr>
          <p:cNvSpPr txBox="1"/>
          <p:nvPr/>
        </p:nvSpPr>
        <p:spPr>
          <a:xfrm>
            <a:off x="4265456" y="35125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출력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FF9DAA-BC58-4E82-BC65-FE7ADA24FAAB}"/>
              </a:ext>
            </a:extLst>
          </p:cNvPr>
          <p:cNvSpPr txBox="1"/>
          <p:nvPr/>
        </p:nvSpPr>
        <p:spPr>
          <a:xfrm>
            <a:off x="7615326" y="352577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으로</a:t>
            </a:r>
            <a:r>
              <a:rPr lang="ko-KR" altLang="en-US" dirty="0">
                <a:solidFill>
                  <a:srgbClr val="FF0000"/>
                </a:solidFill>
              </a:rPr>
              <a:t> 학습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CFD6-DC50-400F-BF9F-A00C73AAEA53}"/>
              </a:ext>
            </a:extLst>
          </p:cNvPr>
          <p:cNvSpPr txBox="1"/>
          <p:nvPr/>
        </p:nvSpPr>
        <p:spPr>
          <a:xfrm>
            <a:off x="484765" y="3046511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데이터</a:t>
            </a:r>
            <a:r>
              <a:rPr lang="en-US" altLang="ko-KR" b="1" dirty="0">
                <a:solidFill>
                  <a:srgbClr val="FF0000"/>
                </a:solidFill>
              </a:rPr>
              <a:t>: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기존 방법 한계</a:t>
            </a:r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ML</a:t>
            </a:r>
            <a:r>
              <a:rPr lang="ko-KR" altLang="en-US"/>
              <a:t>을 비교 대상으로 삼지 않음</a:t>
            </a:r>
            <a:r>
              <a:rPr lang="en-US" altLang="ko-KR"/>
              <a:t>.</a:t>
            </a:r>
            <a:endParaRPr lang="ko-KR" altLang="en-US"/>
          </a:p>
          <a:p>
            <a:r>
              <a:rPr lang="ko-KR" altLang="en-US"/>
              <a:t>기존 딥러닝의 의한 방법이 많이 연구되어 있지 않다</a:t>
            </a:r>
            <a:r>
              <a:rPr lang="en-US" altLang="ko-KR"/>
              <a:t>.</a:t>
            </a:r>
            <a:endParaRPr lang="ko-KR" altLang="en-US"/>
          </a:p>
          <a:p>
            <a:r>
              <a:rPr lang="ko-KR" altLang="en-US"/>
              <a:t>최고의 성능은 </a:t>
            </a:r>
            <a:r>
              <a:rPr lang="en-US" altLang="ko-KR"/>
              <a:t>non-DL</a:t>
            </a:r>
            <a:r>
              <a:rPr lang="ko-KR" altLang="en-US"/>
              <a:t>방법이라고 함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수집</a:t>
            </a:r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89885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강릉아산병원에서 2014 ~ 2017에 수집. DBS를 받은 환자</a:t>
            </a:r>
            <a:endParaRPr/>
          </a:p>
          <a:p>
            <a:r>
              <a:rPr lang="en"/>
              <a:t>T2 MRI 영상</a:t>
            </a:r>
            <a:endParaRPr/>
          </a:p>
          <a:p>
            <a:r>
              <a:rPr lang="en"/>
              <a:t>데이터 수집 시의 상세</a:t>
            </a:r>
            <a:endParaRPr/>
          </a:p>
          <a:p>
            <a:pPr lvl="1">
              <a:spcBef>
                <a:spcPts val="0"/>
              </a:spcBef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3-Tesla (3T) T2∗ fast gradient-echo MRI sequences with a repetition time (TR) of 1026.3 ms, an echo time (TE) of 25 ms, and a flip angle of 30°. The field of view was anterior to posterior (AP) (mm) = 192, right to left (RL) (mm) = 192, and foot to head (FH) (mm) = 70. The voxel size was 0.375 mm, and the matrix size was 512.</a:t>
            </a: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>
              <a:buClr>
                <a:srgbClr val="3E3D40"/>
              </a:buClr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102개의 영상을 수집함</a:t>
            </a: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>
              <a:spcBef>
                <a:spcPts val="1733"/>
              </a:spcBef>
              <a:spcAft>
                <a:spcPts val="1733"/>
              </a:spcAft>
              <a:buNone/>
            </a:pP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전처리</a:t>
            </a:r>
            <a:endParaRPr/>
          </a:p>
        </p:txBody>
      </p:sp>
      <p:sp>
        <p:nvSpPr>
          <p:cNvPr id="257" name="Google Shape;257;p4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4357925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>
              <a:buClr>
                <a:srgbClr val="3E3D40"/>
              </a:buClr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Leksell SurgiPlan 프로그램을 사용하여 명암대비(contrast)를 조정함</a:t>
            </a: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>
              <a:buClr>
                <a:srgbClr val="3E3D40"/>
              </a:buClr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Matlab을 사용하여 밝기를 조정함</a:t>
            </a: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>
              <a:buClr>
                <a:srgbClr val="3E3D40"/>
              </a:buClr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102개 영상을 9번 처리하여 총 918개를 얻음</a:t>
            </a: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>
              <a:spcBef>
                <a:spcPts val="1733"/>
              </a:spcBef>
              <a:buNone/>
            </a:pP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1733"/>
              </a:spcBef>
              <a:buClr>
                <a:srgbClr val="3E3D40"/>
              </a:buClr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사람손으로 정답을 레이블링함</a:t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1" y="1330069"/>
            <a:ext cx="4793420" cy="432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Author</a:t>
            </a: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 sz="1517"/>
              <a:t>Jin Mo Ahn 1, Sangsoo Kim 1, Kwang-Sung Ahn 2, Sung-Hoon Cho 2, Kwan Bok Lee 3, Ungsoo Samuel Kim 3</a:t>
            </a:r>
            <a:endParaRPr sz="1517"/>
          </a:p>
          <a:p>
            <a:pPr marL="0" indent="0">
              <a:spcBef>
                <a:spcPts val="1733"/>
              </a:spcBef>
              <a:buNone/>
            </a:pPr>
            <a:r>
              <a:rPr lang="en" sz="1517"/>
              <a:t>1 Department of Bioinformatics and Life Science, Soongsil University, Seoul, Korea</a:t>
            </a:r>
            <a:endParaRPr sz="1517"/>
          </a:p>
          <a:p>
            <a:pPr marL="0" indent="0">
              <a:spcBef>
                <a:spcPts val="1733"/>
              </a:spcBef>
              <a:buNone/>
            </a:pPr>
            <a:r>
              <a:rPr lang="en" sz="1517"/>
              <a:t>2 Functional Genome Institute, PDXen Biosystems Inc., Seoul, Korea</a:t>
            </a:r>
            <a:endParaRPr sz="1517"/>
          </a:p>
          <a:p>
            <a:pPr marL="0" indent="0">
              <a:spcBef>
                <a:spcPts val="1733"/>
              </a:spcBef>
              <a:buNone/>
            </a:pPr>
            <a:r>
              <a:rPr lang="en" sz="1517"/>
              <a:t>3 Kim’s Eye Hospital, Seoul, Korea</a:t>
            </a:r>
            <a:endParaRPr sz="1517"/>
          </a:p>
          <a:p>
            <a:pPr marL="0" indent="0">
              <a:spcBef>
                <a:spcPts val="1733"/>
              </a:spcBef>
              <a:buNone/>
            </a:pPr>
            <a:endParaRPr sz="1517"/>
          </a:p>
          <a:p>
            <a:pPr marL="0" indent="0">
              <a:spcBef>
                <a:spcPts val="1733"/>
              </a:spcBef>
              <a:buNone/>
            </a:pPr>
            <a:endParaRPr sz="1517"/>
          </a:p>
          <a:p>
            <a:pPr marL="0" indent="0">
              <a:spcBef>
                <a:spcPts val="1733"/>
              </a:spcBef>
              <a:spcAft>
                <a:spcPts val="1733"/>
              </a:spcAft>
              <a:buNone/>
            </a:pPr>
            <a:endParaRPr sz="1517"/>
          </a:p>
        </p:txBody>
      </p:sp>
    </p:spTree>
    <p:extLst>
      <p:ext uri="{BB962C8B-B14F-4D97-AF65-F5344CB8AC3E}">
        <p14:creationId xmlns:p14="http://schemas.microsoft.com/office/powerpoint/2010/main" val="6890217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레이블링</a:t>
            </a:r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0447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>
              <a:buClr>
                <a:srgbClr val="3E3D40"/>
              </a:buClr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사람손으로 정답 영역을 레이블링함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모델 구조</a:t>
            </a:r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공개된 FCN-VGG16을 사용</a:t>
            </a:r>
            <a:endParaRPr/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845" y="2451025"/>
            <a:ext cx="5662746" cy="301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입력과 출력</a:t>
            </a:r>
            <a:endParaRPr/>
          </a:p>
        </p:txBody>
      </p:sp>
      <p:sp>
        <p:nvSpPr>
          <p:cNvPr id="277" name="Google Shape;277;p47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입력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500 x 500 사이즈 T2 MRI 컬러 영상</a:t>
            </a:r>
            <a:endParaRPr/>
          </a:p>
          <a:p>
            <a:pPr marL="0" indent="0">
              <a:spcBef>
                <a:spcPts val="1733"/>
              </a:spcBef>
              <a:buNone/>
            </a:pPr>
            <a:endParaRPr/>
          </a:p>
          <a:p>
            <a:pPr marL="0" indent="0">
              <a:spcBef>
                <a:spcPts val="1733"/>
              </a:spcBef>
              <a:buNone/>
            </a:pPr>
            <a:r>
              <a:rPr lang="en"/>
              <a:t>출력</a:t>
            </a:r>
            <a:endParaRPr/>
          </a:p>
          <a:p>
            <a:pPr>
              <a:spcBef>
                <a:spcPts val="1733"/>
              </a:spcBef>
            </a:pPr>
            <a:r>
              <a:rPr lang="en"/>
              <a:t>5개의 분류. 좌우측 STN, 좌우측 red nucleus의 영상 + 배경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</a:t>
            </a:r>
            <a:endParaRPr/>
          </a:p>
        </p:txBody>
      </p:sp>
      <p:sp>
        <p:nvSpPr>
          <p:cNvPr id="283" name="Google Shape;283;p48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91.2% 정확도</a:t>
            </a:r>
            <a:endParaRPr/>
          </a:p>
          <a:p>
            <a:r>
              <a:rPr lang="en"/>
              <a:t>0.821 MIOU</a:t>
            </a:r>
            <a:endParaRPr/>
          </a:p>
        </p:txBody>
      </p:sp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188" y="2081631"/>
            <a:ext cx="5662502" cy="382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결과 예</a:t>
            </a:r>
            <a:endParaRPr/>
          </a:p>
        </p:txBody>
      </p:sp>
      <p:sp>
        <p:nvSpPr>
          <p:cNvPr id="290" name="Google Shape;290;p49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A : 대상</a:t>
            </a:r>
            <a:endParaRPr/>
          </a:p>
          <a:p>
            <a:r>
              <a:rPr lang="en"/>
              <a:t>B : 정답</a:t>
            </a:r>
            <a:endParaRPr/>
          </a:p>
          <a:p>
            <a:r>
              <a:rPr lang="en"/>
              <a:t>C : DL에 의한 결과</a:t>
            </a:r>
            <a:endParaRPr/>
          </a:p>
          <a:p>
            <a:r>
              <a:rPr lang="en"/>
              <a:t>D : A에 C를 그린것.</a:t>
            </a:r>
            <a:endParaRPr/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726" y="774779"/>
            <a:ext cx="4261535" cy="529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기존 방법과 결과 비교</a:t>
            </a:r>
            <a:endParaRPr/>
          </a:p>
        </p:txBody>
      </p:sp>
      <p:sp>
        <p:nvSpPr>
          <p:cNvPr id="297" name="Google Shape;297;p50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비교하지 않았음.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튜닝</a:t>
            </a:r>
            <a:endParaRPr/>
          </a:p>
        </p:txBody>
      </p:sp>
      <p:sp>
        <p:nvSpPr>
          <p:cNvPr id="303" name="Google Shape;303;p51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데이터가 증강될 수록 성능이 좋다.</a:t>
            </a:r>
            <a:endParaRPr/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753" y="642938"/>
            <a:ext cx="4304573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고찰</a:t>
            </a:r>
            <a:endParaRPr/>
          </a:p>
        </p:txBody>
      </p:sp>
      <p:sp>
        <p:nvSpPr>
          <p:cNvPr id="310" name="Google Shape;310;p52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단순 분류나 탐지가 아닌 영역탐지를 시도함.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</a:t>
            </a:r>
            <a:endParaRPr/>
          </a:p>
        </p:txBody>
      </p:sp>
      <p:sp>
        <p:nvSpPr>
          <p:cNvPr id="316" name="Google Shape;316;p53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저자에게 요청하면 데이터를 제공한다고 함.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>
            <a:spLocks noGrp="1"/>
          </p:cNvSpPr>
          <p:nvPr>
            <p:ph type="title"/>
          </p:nvPr>
        </p:nvSpPr>
        <p:spPr>
          <a:xfrm>
            <a:off x="337675" y="1125048"/>
            <a:ext cx="9230650" cy="620425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기타</a:t>
            </a:r>
            <a:endParaRPr/>
          </a:p>
        </p:txBody>
      </p:sp>
      <p:sp>
        <p:nvSpPr>
          <p:cNvPr id="322" name="Google Shape;322;p54"/>
          <p:cNvSpPr txBox="1">
            <a:spLocks noGrp="1"/>
          </p:cNvSpPr>
          <p:nvPr>
            <p:ph type="body" idx="1"/>
          </p:nvPr>
        </p:nvSpPr>
        <p:spPr>
          <a:xfrm>
            <a:off x="337675" y="1891452"/>
            <a:ext cx="9230650" cy="3701100"/>
          </a:xfrm>
          <a:prstGeom prst="rect">
            <a:avLst/>
          </a:prstGeom>
        </p:spPr>
        <p:txBody>
          <a:bodyPr spcFirstLastPara="1" vert="horz" wrap="square" lIns="99044" tIns="99044" rIns="99044" bIns="99044" rtlCol="0" anchor="t" anchorCtr="0">
            <a:noAutofit/>
          </a:bodyPr>
          <a:lstStyle/>
          <a:p>
            <a:r>
              <a:rPr lang="en"/>
              <a:t>데이터 수에 따른 결과를 비교 제시했다.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B : 입력 영상 20개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 : 입력 영상 62개</a:t>
            </a:r>
            <a:endParaRPr/>
          </a:p>
        </p:txBody>
      </p:sp>
      <p:pic>
        <p:nvPicPr>
          <p:cNvPr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713" y="2899954"/>
            <a:ext cx="5902325" cy="28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7010</Words>
  <Application>Microsoft Office PowerPoint</Application>
  <PresentationFormat>A4 용지(210x297mm)</PresentationFormat>
  <Paragraphs>1133</Paragraphs>
  <Slides>279</Slides>
  <Notes>225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279</vt:i4>
      </vt:variant>
    </vt:vector>
  </HeadingPairs>
  <TitlesOfParts>
    <vt:vector size="286" baseType="lpstr">
      <vt:lpstr>NanumSquare</vt:lpstr>
      <vt:lpstr>맑은 고딕</vt:lpstr>
      <vt:lpstr>Arial</vt:lpstr>
      <vt:lpstr>Calibri</vt:lpstr>
      <vt:lpstr>Calibri Light</vt:lpstr>
      <vt:lpstr>Georgia</vt:lpstr>
      <vt:lpstr>Office 테마</vt:lpstr>
      <vt:lpstr>Day 5</vt:lpstr>
      <vt:lpstr>RNN</vt:lpstr>
      <vt:lpstr>PowerPoint 프레젠테이션</vt:lpstr>
      <vt:lpstr>PowerPoint 프레젠테이션</vt:lpstr>
      <vt:lpstr>PowerPoint 프레젠테이션</vt:lpstr>
      <vt:lpstr>문서작성에서의 중요한 점 (Pull request시 중요한 점)</vt:lpstr>
      <vt:lpstr>리뷰논문 2 실습</vt:lpstr>
      <vt:lpstr>A deep learning model for the detection of both advanced and early glaucoma using fundus photography  PLoS One, 13 (11), e0207982 2018 Nov 27 eCollection 2018  https://journals.plos.org/plosone/article?id=10.1371/journal.pone.0207982</vt:lpstr>
      <vt:lpstr>Author</vt:lpstr>
      <vt:lpstr>논문 개요</vt:lpstr>
      <vt:lpstr>기존 방법 한계</vt:lpstr>
      <vt:lpstr>데이터 수집과 전처리</vt:lpstr>
      <vt:lpstr>모델 구조</vt:lpstr>
      <vt:lpstr>모델 구조 2</vt:lpstr>
      <vt:lpstr>입력과 출력</vt:lpstr>
      <vt:lpstr>기존 방법과 결과 비교</vt:lpstr>
      <vt:lpstr>결과</vt:lpstr>
      <vt:lpstr>고찰</vt:lpstr>
      <vt:lpstr>기타</vt:lpstr>
      <vt:lpstr>기타</vt:lpstr>
      <vt:lpstr>기타</vt:lpstr>
      <vt:lpstr>Data 폴더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임도형</vt:lpstr>
      <vt:lpstr>PowerPoint 프레젠테이션</vt:lpstr>
      <vt:lpstr>GAN(Generative Adversarial Network)</vt:lpstr>
      <vt:lpstr>GAN 결과 예</vt:lpstr>
      <vt:lpstr>GAN 결과 예</vt:lpstr>
      <vt:lpstr>GAN 결과 예</vt:lpstr>
      <vt:lpstr>GAN을 사용한 노이즈 제거</vt:lpstr>
      <vt:lpstr>GAN을 사용한 inpating</vt:lpstr>
      <vt:lpstr>GAN의 장점</vt:lpstr>
      <vt:lpstr>GAN의 생성 결과 </vt:lpstr>
      <vt:lpstr>Conditional GAN</vt:lpstr>
      <vt:lpstr>PowerPoint 프레젠테이션</vt:lpstr>
      <vt:lpstr>제조 설비 센서 데이터 </vt:lpstr>
      <vt:lpstr>제조 설비의 이상 동작</vt:lpstr>
      <vt:lpstr>이상 탐지의 어려움</vt:lpstr>
      <vt:lpstr>제조 설비의 DL 적용 어려움</vt:lpstr>
      <vt:lpstr>Conditional GAN을 사용</vt:lpstr>
      <vt:lpstr>데이터 구성</vt:lpstr>
      <vt:lpstr>학습된 생성기(G)</vt:lpstr>
      <vt:lpstr>정상 밴드 생성</vt:lpstr>
      <vt:lpstr>이상 탐지</vt:lpstr>
      <vt:lpstr>PowerPoint 프레젠테이션</vt:lpstr>
      <vt:lpstr>이상 탐지 결과</vt:lpstr>
      <vt:lpstr>의미</vt:lpstr>
      <vt:lpstr>PowerPoint 프레젠테이션</vt:lpstr>
      <vt:lpstr>임도형</vt:lpstr>
      <vt:lpstr>Optimizer 사용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의학논문 리뷰</vt:lpstr>
      <vt:lpstr>딥러닝을 사용한 의학 논문 리뷰</vt:lpstr>
      <vt:lpstr>Development and Validation of Deep-Learning Algorithm for Electrocardiography-Based Heart Failure Identification  Korean Circ J, 49 (7), 629-639 Jul 2019  https://www.ncbi.nlm.nih.gov/pmc/articles/PMC6597456/</vt:lpstr>
      <vt:lpstr>Author</vt:lpstr>
      <vt:lpstr>논문 개요</vt:lpstr>
      <vt:lpstr>기존 방법 한계</vt:lpstr>
      <vt:lpstr>데이터 수집과  전처리</vt:lpstr>
      <vt:lpstr>모델 구조</vt:lpstr>
      <vt:lpstr>입력과 출력</vt:lpstr>
      <vt:lpstr>기존 방법과 결과 비교</vt:lpstr>
      <vt:lpstr>AUROC</vt:lpstr>
      <vt:lpstr>ROC, AUROC</vt:lpstr>
      <vt:lpstr>고찰</vt:lpstr>
      <vt:lpstr>Deep Learning-Based Deep Brain Stimulation Targeting and Clinical Applications  Front Neurosci , 13, 1128 2019 Oct 24 eCollection 2019  https://www.frontiersin.org/articles/10.3389/fnins.2019.01128/full</vt:lpstr>
      <vt:lpstr>Author</vt:lpstr>
      <vt:lpstr>논문 개요</vt:lpstr>
      <vt:lpstr>기존 방법 한계</vt:lpstr>
      <vt:lpstr>데이터 수집</vt:lpstr>
      <vt:lpstr>데이터 전처리</vt:lpstr>
      <vt:lpstr>데이터 레이블링</vt:lpstr>
      <vt:lpstr>모델 구조</vt:lpstr>
      <vt:lpstr>입력과 출력</vt:lpstr>
      <vt:lpstr>결과</vt:lpstr>
      <vt:lpstr>결과 예</vt:lpstr>
      <vt:lpstr>기존 방법과 결과 비교</vt:lpstr>
      <vt:lpstr>튜닝</vt:lpstr>
      <vt:lpstr>고찰</vt:lpstr>
      <vt:lpstr>기타</vt:lpstr>
      <vt:lpstr>기타</vt:lpstr>
      <vt:lpstr>MIOU</vt:lpstr>
      <vt:lpstr>Classification of the Clinical Images for Benign and Malignant Cutaneous Tumors Using a Deep Learning Algorithm  J Invest Dermatol , 138 (7), 1529-1538 Jul 2018  https://www.sciencedirect.com/science/article/pii/S0022202X18301118?via%3Dihub</vt:lpstr>
      <vt:lpstr>Author</vt:lpstr>
      <vt:lpstr>논문 개요</vt:lpstr>
      <vt:lpstr>기존 방법 한계</vt:lpstr>
      <vt:lpstr>데이터 수집과 전처리</vt:lpstr>
      <vt:lpstr>모델 구조</vt:lpstr>
      <vt:lpstr>입력과 출력</vt:lpstr>
      <vt:lpstr>결과</vt:lpstr>
      <vt:lpstr>결과</vt:lpstr>
      <vt:lpstr>예측 시각화 설명</vt:lpstr>
      <vt:lpstr>기존 방법과 결과 비교</vt:lpstr>
      <vt:lpstr>고찰</vt:lpstr>
      <vt:lpstr>기타</vt:lpstr>
      <vt:lpstr>기타 - metrics</vt:lpstr>
      <vt:lpstr>Deep Neural Networks Show an Equivalent and Often Superior Performance to Dermatologists in Onychomycosis Diagnosis: Automatic Construction of Onychomycosis Datasets by Region-Based Convolutional Deep Neural Network  PLoS One , 13 (1), e0191493 2018 Jan 19 eCollection 2018  https://www.ncbi.nlm.nih.gov/pmc/articles/PMC5774804/</vt:lpstr>
      <vt:lpstr>Author</vt:lpstr>
      <vt:lpstr>논문 개요</vt:lpstr>
      <vt:lpstr>기존 방법 한계</vt:lpstr>
      <vt:lpstr>데이터 수집</vt:lpstr>
      <vt:lpstr>학습 데이터 생성</vt:lpstr>
      <vt:lpstr>데이터 전처리</vt:lpstr>
      <vt:lpstr>모델 구조 - 손발톱 탐지</vt:lpstr>
      <vt:lpstr>모델 구조 - 판별기</vt:lpstr>
      <vt:lpstr>입력과 출력</vt:lpstr>
      <vt:lpstr>결과</vt:lpstr>
      <vt:lpstr>기존 방법과 결과 비교</vt:lpstr>
      <vt:lpstr>고찰</vt:lpstr>
      <vt:lpstr>기타</vt:lpstr>
      <vt:lpstr>Developing a Diagnostic Decision Support System for Benign Paroxysmal Positional Vertigo Using a Deep-Learning Model  J Clin Med , 8 (5) 2019 May 8  https://www.ncbi.nlm.nih.gov/pmc/articles/PMC6571642/</vt:lpstr>
      <vt:lpstr>Author</vt:lpstr>
      <vt:lpstr>논문 개요</vt:lpstr>
      <vt:lpstr>BPPV 진단  10 position test</vt:lpstr>
      <vt:lpstr>기존 방법 한계</vt:lpstr>
      <vt:lpstr>데이터 수집</vt:lpstr>
      <vt:lpstr>데이터 전처리</vt:lpstr>
      <vt:lpstr>모델 구조</vt:lpstr>
      <vt:lpstr>입력과 출력</vt:lpstr>
      <vt:lpstr>결과</vt:lpstr>
      <vt:lpstr>기존 방법과 결과 비교</vt:lpstr>
      <vt:lpstr>고찰</vt:lpstr>
      <vt:lpstr>기타</vt:lpstr>
      <vt:lpstr>Automated detection and classification of the proximal humerus fracture by using deep learning algorithm  Multicenter Study Acta Orthop , 89 (4), 468-473 Aug 2018  https://www.ncbi.nlm.nih.gov/pmc/articles/PMC6066766/</vt:lpstr>
      <vt:lpstr>Author</vt:lpstr>
      <vt:lpstr>논문 개요</vt:lpstr>
      <vt:lpstr>기존 방법 한계</vt:lpstr>
      <vt:lpstr>데이터 수집과 전처리</vt:lpstr>
      <vt:lpstr>레이블링</vt:lpstr>
      <vt:lpstr>모델 구조</vt:lpstr>
      <vt:lpstr>입력과 출력</vt:lpstr>
      <vt:lpstr>결과</vt:lpstr>
      <vt:lpstr>기존 방법과 결과 비교</vt:lpstr>
      <vt:lpstr>고찰</vt:lpstr>
      <vt:lpstr>Automatic detection and segmentation of lumbar vertebra from X-ray images for compression fracture evaluation  Medical Physics, 2019  https://arxiv.org/abs/1904.07624</vt:lpstr>
      <vt:lpstr>Author</vt:lpstr>
      <vt:lpstr>논문 개요</vt:lpstr>
      <vt:lpstr>기존 방법 한계</vt:lpstr>
      <vt:lpstr>데이터 수집과 전처리</vt:lpstr>
      <vt:lpstr>데이터 전처리</vt:lpstr>
      <vt:lpstr>데이터 전처리</vt:lpstr>
      <vt:lpstr>레이블링</vt:lpstr>
      <vt:lpstr>방법</vt:lpstr>
      <vt:lpstr>방법</vt:lpstr>
      <vt:lpstr>요추 중심 탐지 - 방법</vt:lpstr>
      <vt:lpstr>요추 중심 탐지 - 모델 구조</vt:lpstr>
      <vt:lpstr>요추 중심 탐지 - 입력과 출력</vt:lpstr>
      <vt:lpstr>방법 - 각 요추에 대한 작은 이미지로 자름</vt:lpstr>
      <vt:lpstr>요추 분할 - 방법</vt:lpstr>
      <vt:lpstr>요추 분할 - 모델 구조</vt:lpstr>
      <vt:lpstr>요추 분할 - 입력과 출력</vt:lpstr>
      <vt:lpstr>방법 - 분할 결과를 미세조정</vt:lpstr>
      <vt:lpstr>방법 - 분할 결과를 미세조정</vt:lpstr>
      <vt:lpstr>결과 - 요추 중심 탐지</vt:lpstr>
      <vt:lpstr>결과 - 요추 분할</vt:lpstr>
      <vt:lpstr>결과 - 요추 분할</vt:lpstr>
      <vt:lpstr>기존 방법과 결과 비교</vt:lpstr>
      <vt:lpstr>고찰</vt:lpstr>
      <vt:lpstr>Electrodiagnostic Nerve Tests: Understanding Healthy Peripheral Nerves  Alberta 대학 석사 논문, 2019  https://era.library.ualberta.ca/items/6c4fd8c9-2042-497a-b9c5-19dc75884d81/view/1bb94d78-cda2-4e14-8ace-07be296fbd90/Bell_James_M_201909_MSc.pdf</vt:lpstr>
      <vt:lpstr>Author</vt:lpstr>
      <vt:lpstr>개요</vt:lpstr>
      <vt:lpstr>논문 구조</vt:lpstr>
      <vt:lpstr>목표</vt:lpstr>
      <vt:lpstr>NET 데이터</vt:lpstr>
      <vt:lpstr>목표 1. 결측치 채우기</vt:lpstr>
      <vt:lpstr>수집 대상 데이터</vt:lpstr>
      <vt:lpstr>결측 feature 상황</vt:lpstr>
      <vt:lpstr>실험 방법</vt:lpstr>
      <vt:lpstr>실험 방법</vt:lpstr>
      <vt:lpstr>적용 방법</vt:lpstr>
      <vt:lpstr>AutoEncoder 방법 상세</vt:lpstr>
      <vt:lpstr>참고 - AutoEncoder를 사용한 디노이징</vt:lpstr>
      <vt:lpstr>추측 - AutoEncoder 방법</vt:lpstr>
      <vt:lpstr>추측 - Iterating AutoEncoder 방법</vt:lpstr>
      <vt:lpstr>추측 - Cascading AutoEncoder</vt:lpstr>
      <vt:lpstr>추측 - Iterating Cascading AutoEncoder</vt:lpstr>
      <vt:lpstr>결과</vt:lpstr>
      <vt:lpstr>목표 2. 사이트 별 이질성 파악. 전체 데이터로서 동질성 확보</vt:lpstr>
      <vt:lpstr>사이트별 이질성</vt:lpstr>
      <vt:lpstr>Variation of Information</vt:lpstr>
      <vt:lpstr>균일성 측정 방법</vt:lpstr>
      <vt:lpstr>결과 / 결론</vt:lpstr>
      <vt:lpstr>고찰</vt:lpstr>
      <vt:lpstr>질문과 대답</vt:lpstr>
      <vt:lpstr>질문과 대답</vt:lpstr>
      <vt:lpstr>The RSNA Pediatric Bone Age Machine Learning Challenge  RadiologyVol. 290, No. 2, 2018  https://pubs.rsna.org/doi/10.1148/radiol.2018180736</vt:lpstr>
      <vt:lpstr>Author</vt:lpstr>
      <vt:lpstr>논문 개요</vt:lpstr>
      <vt:lpstr>데이터 구성</vt:lpstr>
      <vt:lpstr>데이터 레이블링</vt:lpstr>
      <vt:lpstr>대회 결과</vt:lpstr>
      <vt:lpstr>1위 방법 상세</vt:lpstr>
      <vt:lpstr>1위 방법 상세</vt:lpstr>
      <vt:lpstr>2위 방법 상세</vt:lpstr>
      <vt:lpstr>2위 방법 상세</vt:lpstr>
      <vt:lpstr>3위 방법 상세</vt:lpstr>
      <vt:lpstr>3위 방법 상세</vt:lpstr>
      <vt:lpstr>4위 방법 상세</vt:lpstr>
      <vt:lpstr>4위 방법 상세</vt:lpstr>
      <vt:lpstr>5위 방법 상세 </vt:lpstr>
      <vt:lpstr>5위 방법 상세 </vt:lpstr>
      <vt:lpstr>5위 방법 상세 </vt:lpstr>
      <vt:lpstr>고찰</vt:lpstr>
      <vt:lpstr>Deep neural network improves fracture detection by clinicians  Proc Natl Acad Sci U S A. 2018 Nov 6; 115(45): 11591–11596.  https://www.ncbi.nlm.nih.gov/pmc/articles/PMC6233134/</vt:lpstr>
      <vt:lpstr>Author</vt:lpstr>
      <vt:lpstr>논문 개요</vt:lpstr>
      <vt:lpstr>기존 방법 한계</vt:lpstr>
      <vt:lpstr>데이터 수집과 전처리</vt:lpstr>
      <vt:lpstr>레이블링</vt:lpstr>
      <vt:lpstr>모델 구조</vt:lpstr>
      <vt:lpstr>일반적인 U-NET</vt:lpstr>
      <vt:lpstr>U-Net 사용 예</vt:lpstr>
      <vt:lpstr>U-Net 사용 예</vt:lpstr>
      <vt:lpstr>입력과 출력</vt:lpstr>
      <vt:lpstr>학습 상세 - 전 학습</vt:lpstr>
      <vt:lpstr>학습 상세 - 본 학습</vt:lpstr>
      <vt:lpstr>평가 방법</vt:lpstr>
      <vt:lpstr>결과</vt:lpstr>
      <vt:lpstr>기존 방법과 결과 비교</vt:lpstr>
      <vt:lpstr>고찰</vt:lpstr>
      <vt:lpstr>기타</vt:lpstr>
      <vt:lpstr>3D U-Net: Learning Dense Volumetric Segmentation from Sparse Annotation  Medical Image Computing and Computer-Assisted Intervention (MICCAI), Springer, LNCS, Vol.9901: 424--432, Oct 201  https://lmb.informatik.uni-freiburg.de/Publications/2016/CABR16/cicek16miccai.pdf</vt:lpstr>
      <vt:lpstr>Author</vt:lpstr>
      <vt:lpstr>논문 개요</vt:lpstr>
      <vt:lpstr>기존 방법 한계</vt:lpstr>
      <vt:lpstr>데이터 수집과 전처리</vt:lpstr>
      <vt:lpstr>레이블링</vt:lpstr>
      <vt:lpstr>모델 구조</vt:lpstr>
      <vt:lpstr>입력과 출력</vt:lpstr>
      <vt:lpstr>학습 상세</vt:lpstr>
      <vt:lpstr>결과</vt:lpstr>
      <vt:lpstr>기존 방법과 결과 비교</vt:lpstr>
      <vt:lpstr>고찰</vt:lpstr>
      <vt:lpstr>기타</vt:lpstr>
      <vt:lpstr>기타 논문</vt:lpstr>
      <vt:lpstr>Using Deep Learning Neural Networks and Candlestick Chart Representation to Predict Stock Market  2019 2월  https://arxiv.org/abs/1903.12258</vt:lpstr>
      <vt:lpstr>Author</vt:lpstr>
      <vt:lpstr>개요</vt:lpstr>
      <vt:lpstr>기존 연구의 한계</vt:lpstr>
      <vt:lpstr>데이터 수집</vt:lpstr>
      <vt:lpstr>데이터 전처리</vt:lpstr>
      <vt:lpstr>거래량 유무</vt:lpstr>
      <vt:lpstr>모델 구조</vt:lpstr>
      <vt:lpstr>입력과 출력</vt:lpstr>
      <vt:lpstr>결과</vt:lpstr>
      <vt:lpstr>기존 연구와의 비교</vt:lpstr>
      <vt:lpstr>문제점</vt:lpstr>
      <vt:lpstr>고찰</vt:lpstr>
      <vt:lpstr>Automated detection and classification of the proximal humerus fracture by using deep learning algorithm  Multicenter Study Acta Orthop , 89 (4), 468-473 Aug 2018  https://www.ncbi.nlm.nih.gov/pmc/articles/PMC6066766/</vt:lpstr>
      <vt:lpstr>Author</vt:lpstr>
      <vt:lpstr>논문 개요</vt:lpstr>
      <vt:lpstr>기존 방법 한계</vt:lpstr>
      <vt:lpstr>데이터 수집과 전처리</vt:lpstr>
      <vt:lpstr>레이블링</vt:lpstr>
      <vt:lpstr>모델 구조</vt:lpstr>
      <vt:lpstr>입력과 출력</vt:lpstr>
      <vt:lpstr>결과</vt:lpstr>
      <vt:lpstr>기존 방법과 결과 비교</vt:lpstr>
      <vt:lpstr>고찰</vt:lpstr>
      <vt:lpstr>기타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EunAh Agnes</dc:creator>
  <cp:lastModifiedBy>Lee EunAh Agnes</cp:lastModifiedBy>
  <cp:revision>20</cp:revision>
  <dcterms:created xsi:type="dcterms:W3CDTF">2020-06-26T01:19:15Z</dcterms:created>
  <dcterms:modified xsi:type="dcterms:W3CDTF">2020-06-26T07:17:01Z</dcterms:modified>
</cp:coreProperties>
</file>